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74" r:id="rId1"/>
  </p:sldMasterIdLst>
  <p:notesMasterIdLst>
    <p:notesMasterId r:id="rId29"/>
  </p:notesMasterIdLst>
  <p:sldIdLst>
    <p:sldId id="274" r:id="rId2"/>
    <p:sldId id="276" r:id="rId3"/>
    <p:sldId id="277" r:id="rId4"/>
    <p:sldId id="278" r:id="rId5"/>
    <p:sldId id="281" r:id="rId6"/>
    <p:sldId id="282" r:id="rId7"/>
    <p:sldId id="290" r:id="rId8"/>
    <p:sldId id="291" r:id="rId9"/>
    <p:sldId id="292" r:id="rId10"/>
    <p:sldId id="293" r:id="rId11"/>
    <p:sldId id="284" r:id="rId12"/>
    <p:sldId id="299" r:id="rId13"/>
    <p:sldId id="286" r:id="rId14"/>
    <p:sldId id="297" r:id="rId15"/>
    <p:sldId id="294" r:id="rId16"/>
    <p:sldId id="296" r:id="rId17"/>
    <p:sldId id="283" r:id="rId18"/>
    <p:sldId id="289" r:id="rId19"/>
    <p:sldId id="303" r:id="rId20"/>
    <p:sldId id="287" r:id="rId21"/>
    <p:sldId id="285" r:id="rId22"/>
    <p:sldId id="300" r:id="rId23"/>
    <p:sldId id="298" r:id="rId24"/>
    <p:sldId id="280" r:id="rId25"/>
    <p:sldId id="288" r:id="rId26"/>
    <p:sldId id="302" r:id="rId27"/>
    <p:sldId id="279"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75734C-37B8-A16C-4F96-1FBB73540BC1}" v="703" dt="2023-12-15T15:59:11.995"/>
    <p1510:client id="{3F0F0C23-CDAF-8CC4-B111-6B5169C5D610}" v="404" dt="2023-12-15T04:27:15.350"/>
    <p1510:client id="{4D30E1AB-7CBD-85C6-1C8A-C1BDDAC5DA95}" v="2" dt="2023-12-13T23:50:18.259"/>
    <p1510:client id="{5153E9E2-2A19-8339-1C7B-555709091B6D}" v="389" dt="2023-12-15T04:06:04.050"/>
    <p1510:client id="{56CA1AB3-B28E-B801-6357-F1268D1D36B3}" v="1" dt="2023-12-15T21:57:16.594"/>
    <p1510:client id="{5C1D6310-15C6-4BFA-9826-86668BF24E86}" v="224" dt="2023-12-15T21:57:34.331"/>
    <p1510:client id="{67309480-2621-C749-AA1C-6728E7FD77B8}" v="1" dt="2023-12-12T23:23:26.189"/>
    <p1510:client id="{8657B802-BCB1-1679-5874-3EC67B6A4F5D}" v="10" dt="2023-12-15T04:05:15.988"/>
    <p1510:client id="{8F2F85B0-C0F8-4D91-E280-C7B0EF917DD1}" v="242" dt="2023-12-15T11:03:18.083"/>
    <p1510:client id="{94186B34-842F-D36D-5B9E-91DD988E17D9}" v="1690" dt="2023-12-15T22:02:01.612"/>
    <p1510:client id="{A9EB72FE-E89E-56D2-DDC1-52D12DBF67A0}" v="19" dt="2023-12-14T00:14:57.470"/>
    <p1510:client id="{A9F3FFF3-A4B8-FC3C-D020-6AB5F8D631E7}" v="176" dt="2023-12-15T21:50:52.881"/>
    <p1510:client id="{B361BCCE-C275-F15B-4106-AFC33CDFF0AA}" v="78" dt="2023-12-15T22:18:05.619"/>
    <p1510:client id="{B4DB46F0-6370-689A-CA48-5AE691D8A9A7}" v="122" dt="2023-12-15T00:17:16.714"/>
    <p1510:client id="{BCDE3C0A-FF6E-EC45-2CE1-25215574ADFE}" v="5" dt="2023-12-15T10:41:58.406"/>
    <p1510:client id="{CCD9BAC7-8382-D0A2-D9EB-C199EFE5A0F4}" v="603" dt="2023-12-15T21:55:04.9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7" name="Date Placeholder 6"/>
          <p:cNvSpPr>
            <a:spLocks noGrp="1"/>
          </p:cNvSpPr>
          <p:nvPr>
            <p:ph type="dt" sz="half" idx="10"/>
          </p:nvPr>
        </p:nvSpPr>
        <p:spPr/>
        <p:txBody>
          <a:bodyPr/>
          <a:lstStyle/>
          <a:p>
            <a:fld id="{9AB3A824-1A51-4B26-AD58-A6D8E14F6C04}" type="datetimeFigureOut">
              <a:rPr lang="en-US" smtClean="0"/>
              <a:t>12/18/2023</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90373492"/>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7E33E-8B18-4087-B112-809917729534}" type="datetimeFigureOut">
              <a:rPr lang="en-US" smtClean="0"/>
              <a:t>12/18/2023</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48184978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FFE419-2371-464F-8239-3959401C3561}" type="datetimeFigureOut">
              <a:rPr lang="en-US" smtClean="0"/>
              <a:t>12/18/2023</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1710436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D162C4-EDD9-4389-A98B-B87ECEA2A816}" type="datetimeFigureOut">
              <a:rPr lang="en-US" smtClean="0"/>
              <a:t>12/18/2023</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8488426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E5059C3-6A89-4494-99FF-5A4D6FFD50EB}" type="datetimeFigureOut">
              <a:rPr lang="en-US" smtClean="0"/>
              <a:t>12/18/2023</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620045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6434" y="1978533"/>
            <a:ext cx="3203828"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53737" y="1978533"/>
            <a:ext cx="3202685"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CA954B2F-12DE-47F5-8894-472B206D2E1E}" type="datetimeFigureOut">
              <a:rPr lang="en-US" smtClean="0"/>
              <a:t>12/18/2023</a:t>
            </a:fld>
            <a:endParaRPr lang="en-US"/>
          </a:p>
        </p:txBody>
      </p:sp>
      <p:sp>
        <p:nvSpPr>
          <p:cNvPr id="9" name="Footer Placeholder 8"/>
          <p:cNvSpPr>
            <a:spLocks noGrp="1"/>
          </p:cNvSpPr>
          <p:nvPr>
            <p:ph type="ftr" sz="quarter" idx="11"/>
          </p:nvPr>
        </p:nvSpPr>
        <p:spPr/>
        <p:txBody>
          <a:bodyPr/>
          <a:lstStyle/>
          <a:p>
            <a:r>
              <a:rPr lang="en-US"/>
              <a:t>
              </a:t>
            </a:r>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9871897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Date Placeholder 6"/>
          <p:cNvSpPr>
            <a:spLocks noGrp="1"/>
          </p:cNvSpPr>
          <p:nvPr>
            <p:ph type="dt" sz="half" idx="10"/>
          </p:nvPr>
        </p:nvSpPr>
        <p:spPr/>
        <p:txBody>
          <a:bodyPr/>
          <a:lstStyle/>
          <a:p>
            <a:fld id="{3CBC1C18-307B-4F68-A007-B5B542270E8D}" type="datetimeFigureOut">
              <a:rPr lang="en-US" smtClean="0"/>
              <a:t>12/18/2023</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629246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smtClean="0"/>
              <a:t>12/18/2023</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07347742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12/18/2023</a:t>
            </a:fld>
            <a:endParaRPr lang="en-US"/>
          </a:p>
        </p:txBody>
      </p:sp>
      <p:sp>
        <p:nvSpPr>
          <p:cNvPr id="3" name="Footer Placeholder 2"/>
          <p:cNvSpPr>
            <a:spLocks noGrp="1"/>
          </p:cNvSpPr>
          <p:nvPr>
            <p:ph type="ftr" sz="quarter" idx="11"/>
          </p:nvPr>
        </p:nvSpPr>
        <p:spPr/>
        <p:txBody>
          <a:bodyPr/>
          <a:lstStyle/>
          <a:p>
            <a:r>
              <a:rPr lang="en-US"/>
              <a:t>
              </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83405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9" name="Date Placeholder 8"/>
          <p:cNvSpPr>
            <a:spLocks noGrp="1"/>
          </p:cNvSpPr>
          <p:nvPr>
            <p:ph type="dt" sz="half" idx="10"/>
          </p:nvPr>
        </p:nvSpPr>
        <p:spPr/>
        <p:txBody>
          <a:bodyPr/>
          <a:lstStyle/>
          <a:p>
            <a:fld id="{37D525BB-DA17-4BA0-B3C8-3AC3ABC827E6}" type="datetimeFigureOut">
              <a:rPr lang="en-US" smtClean="0"/>
              <a:t>12/18/2023</a:t>
            </a:fld>
            <a:endParaRPr lang="en-US"/>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r>
              <a:rPr lang="en-US"/>
              <a:t>
              </a:t>
            </a:r>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627241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16C4C9A-3960-41CF-A4E9-2A8FB932454B}" type="datetimeFigureOut">
              <a:rPr lang="en-US" smtClean="0"/>
              <a:t>12/18/2023</a:t>
            </a:fld>
            <a:endParaRPr lang="en-US"/>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6076267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3CBC1C18-307B-4F68-A007-B5B542270E8D}" type="datetimeFigureOut">
              <a:rPr lang="en-US" smtClean="0"/>
              <a:t>12/18/2023</a:t>
            </a:fld>
            <a:endParaRPr lang="en-US"/>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r>
              <a:rPr lang="en-US"/>
              <a:t>
              </a:t>
            </a:r>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654388417"/>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hf sldNum="0"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barrons.com/articles/lululemon-stock-is-rising-because-yoga-wear-has-legs-51590765568"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biv.com/article/2020/12/lululemons-third-quarter-sales-profit-exceed-expectations"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biv.com/article/2020/12/lululemons-third-quarter-sales-profit-exceed-expectations"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hyperlink" Target="https://biv.com/article/2020/12/lululemons-third-quarter-sales-profit-exceed-expectations"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biv.com/article/2020/12/lululemons-third-quarter-sales-profit-exceed-expectations"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hyperlink" Target="https://biv.com/article/2020/12/lululemons-third-quarter-sales-profit-exceed-expectations"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biv.com/article/2020/12/lululemons-third-quarter-sales-profit-exceed-expectations"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hyperlink" Target="https://biv.com/article/2020/12/lululemons-third-quarter-sales-profit-exceed-expectations"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hyperlink" Target="https://biv.com/article/2020/12/lululemons-third-quarter-sales-profit-exceed-expectations"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hyperlink" Target="https://biv.com/article/2020/12/lululemons-third-quarter-sales-profit-exceed-expectations"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biv.com/article/2020/12/lululemons-third-quarter-sales-profit-exceed-expectations"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hyperlink" Target="https://biv.com/article/2020/12/lululemons-third-quarter-sales-profit-exceed-expectations"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hyperlink" Target="https://biv.com/article/2020/12/lululemons-third-quarter-sales-profit-exceed-expectations"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hyperlink" Target="https://biv.com/article/2020/12/lululemons-third-quarter-sales-profit-exceed-expectations"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hyperlink" Target="https://biv.com/article/2020/12/lululemons-third-quarter-sales-profit-exceed-expectations"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hyperlink" Target="https://biv.com/article/2020/12/lululemons-third-quarter-sales-profit-exceed-expectations"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hyperlink" Target="https://biv.com/article/2020/12/lululemons-third-quarter-sales-profit-exceed-expectations"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hyperlink" Target="https://biv.com/article/2020/12/lululemons-third-quarter-sales-profit-exceed-expectations"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iv.com/article/2020/12/lululemons-third-quarter-sales-profit-exceed-expectations"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biv.com/article/2020/12/lululemons-third-quarter-sales-profit-exceed-expectations"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biv.com/article/2020/12/lululemons-third-quarter-sales-profit-exceed-expectations" TargetMode="External"/><Relationship Id="rId7"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biv.com/article/2020/12/lululemons-third-quarter-sales-profit-exceed-expectations" TargetMode="External"/><Relationship Id="rId7"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ww.investopedia.com/terms/d/descriptive_statistics.asp"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biv.com/article/2020/12/lululemons-third-quarter-sales-profit-exceed-expectations"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biv.com/article/2020/12/lululemons-third-quarter-sales-profit-exceed-expectations" TargetMode="Externa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hyperlink" Target="https://biv.com/article/2020/12/lululemons-third-quarter-sales-profit-exceed-expectations"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C00000"/>
          </a:fgClr>
          <a:bgClr>
            <a:schemeClr val="bg1"/>
          </a:bgClr>
        </a:pattFill>
        <a:effectLst/>
      </p:bgPr>
    </p:bg>
    <p:spTree>
      <p:nvGrpSpPr>
        <p:cNvPr id="1" name=""/>
        <p:cNvGrpSpPr/>
        <p:nvPr/>
      </p:nvGrpSpPr>
      <p:grpSpPr>
        <a:xfrm>
          <a:off x="0" y="0"/>
          <a:ext cx="0" cy="0"/>
          <a:chOff x="0" y="0"/>
          <a:chExt cx="0" cy="0"/>
        </a:xfrm>
      </p:grpSpPr>
      <p:pic>
        <p:nvPicPr>
          <p:cNvPr id="5" name="Content Placeholder 4" descr="A group of people doing yoga&#10;&#10;Description automatically generated">
            <a:extLst>
              <a:ext uri="{FF2B5EF4-FFF2-40B4-BE49-F238E27FC236}">
                <a16:creationId xmlns:a16="http://schemas.microsoft.com/office/drawing/2014/main" id="{723FAD86-98B9-A8F7-FDE9-26314EDADE31}"/>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l="10082" r="1027" b="-2"/>
          <a:stretch/>
        </p:blipFill>
        <p:spPr>
          <a:xfrm>
            <a:off x="20" y="10"/>
            <a:ext cx="9143980" cy="5143490"/>
          </a:xfrm>
          <a:prstGeom prst="rect">
            <a:avLst/>
          </a:prstGeom>
          <a:pattFill prst="pct20">
            <a:fgClr>
              <a:srgbClr val="C00000"/>
            </a:fgClr>
            <a:bgClr>
              <a:schemeClr val="bg1"/>
            </a:bgClr>
          </a:pattFill>
        </p:spPr>
      </p:pic>
      <p:sp>
        <p:nvSpPr>
          <p:cNvPr id="2" name="Title 1">
            <a:extLst>
              <a:ext uri="{FF2B5EF4-FFF2-40B4-BE49-F238E27FC236}">
                <a16:creationId xmlns:a16="http://schemas.microsoft.com/office/drawing/2014/main" id="{CA570205-C2A1-10A9-CAFC-CDB908333DBB}"/>
              </a:ext>
            </a:extLst>
          </p:cNvPr>
          <p:cNvSpPr>
            <a:spLocks noGrp="1"/>
          </p:cNvSpPr>
          <p:nvPr>
            <p:ph type="title"/>
          </p:nvPr>
        </p:nvSpPr>
        <p:spPr>
          <a:xfrm>
            <a:off x="870539" y="1566774"/>
            <a:ext cx="7614241" cy="1234440"/>
          </a:xfrm>
          <a:noFill/>
          <a:ln w="38100" cap="sq">
            <a:solidFill>
              <a:schemeClr val="tx1"/>
            </a:solidFill>
            <a:miter lim="800000"/>
          </a:ln>
        </p:spPr>
        <p:txBody>
          <a:bodyPr vert="horz" lIns="274320" tIns="182880" rIns="274320" bIns="182880" rtlCol="0" anchor="ctr" anchorCtr="1">
            <a:normAutofit fontScale="90000"/>
          </a:bodyPr>
          <a:lstStyle/>
          <a:p>
            <a:pPr defTabSz="914400"/>
            <a:br>
              <a:rPr lang="en-US" sz="5400" b="1" spc="200">
                <a:solidFill>
                  <a:schemeClr val="tx1"/>
                </a:solidFill>
                <a:latin typeface="Avenir Book" panose="02000503020000020003" pitchFamily="2" charset="0"/>
              </a:rPr>
            </a:br>
            <a:r>
              <a:rPr lang="en-US" sz="6000" b="1" spc="200">
                <a:solidFill>
                  <a:schemeClr val="tx1"/>
                </a:solidFill>
                <a:latin typeface="Avenir Book" panose="02000503020000020003" pitchFamily="2" charset="0"/>
              </a:rPr>
              <a:t>Team lululemon</a:t>
            </a:r>
            <a:br>
              <a:rPr lang="en-US" sz="5400" b="1" spc="200">
                <a:solidFill>
                  <a:schemeClr val="tx1"/>
                </a:solidFill>
                <a:latin typeface="Avenir Book" panose="02000503020000020003" pitchFamily="2" charset="0"/>
              </a:rPr>
            </a:br>
            <a:r>
              <a:rPr lang="en-GB" sz="1600">
                <a:solidFill>
                  <a:schemeClr val="tx1"/>
                </a:solidFill>
              </a:rPr>
              <a:t>INFO 7374 Machine Learning &amp; Python in Finance | Fall 2023</a:t>
            </a:r>
            <a:br>
              <a:rPr lang="en-GB" sz="5400">
                <a:solidFill>
                  <a:schemeClr val="bg1"/>
                </a:solidFill>
              </a:rPr>
            </a:br>
            <a:endParaRPr lang="en-US" sz="5400" b="1" spc="200">
              <a:solidFill>
                <a:schemeClr val="tx1"/>
              </a:solidFill>
              <a:latin typeface="Avenir Book" panose="02000503020000020003" pitchFamily="2" charset="0"/>
            </a:endParaRPr>
          </a:p>
        </p:txBody>
      </p:sp>
      <p:sp>
        <p:nvSpPr>
          <p:cNvPr id="6" name="TextBox 5">
            <a:extLst>
              <a:ext uri="{FF2B5EF4-FFF2-40B4-BE49-F238E27FC236}">
                <a16:creationId xmlns:a16="http://schemas.microsoft.com/office/drawing/2014/main" id="{813D79D6-C243-8B36-BADE-601E07067DE5}"/>
              </a:ext>
            </a:extLst>
          </p:cNvPr>
          <p:cNvSpPr txBox="1"/>
          <p:nvPr/>
        </p:nvSpPr>
        <p:spPr>
          <a:xfrm>
            <a:off x="621338" y="2998381"/>
            <a:ext cx="8112641" cy="523220"/>
          </a:xfrm>
          <a:prstGeom prst="rect">
            <a:avLst/>
          </a:prstGeom>
          <a:noFill/>
        </p:spPr>
        <p:txBody>
          <a:bodyPr wrap="square" lIns="91440" tIns="45720" rIns="91440" bIns="45720" rtlCol="0" anchor="t">
            <a:spAutoFit/>
          </a:bodyPr>
          <a:lstStyle/>
          <a:p>
            <a:pPr marL="0" lvl="0" indent="0" algn="ctr" rtl="0">
              <a:spcBef>
                <a:spcPts val="0"/>
              </a:spcBef>
              <a:spcAft>
                <a:spcPts val="0"/>
              </a:spcAft>
              <a:buClr>
                <a:schemeClr val="dk1"/>
              </a:buClr>
              <a:buSzPct val="39285"/>
              <a:buFont typeface="Arial"/>
              <a:buNone/>
            </a:pPr>
            <a:r>
              <a:rPr lang="en-GB" sz="1300" b="1">
                <a:latin typeface="Avenir Book"/>
              </a:rPr>
              <a:t>Weiyi Zhu | Parvathy Biju Pillai | Gauri Patole | Hrishikesh Warrier | Kinjal Bhatia | Sumit Sharma</a:t>
            </a:r>
          </a:p>
          <a:p>
            <a:pPr algn="ctr"/>
            <a:endParaRPr lang="en-US" sz="1400">
              <a:latin typeface="Avenir Book" panose="02000503020000020003" pitchFamily="2" charset="0"/>
            </a:endParaRPr>
          </a:p>
        </p:txBody>
      </p:sp>
    </p:spTree>
    <p:extLst>
      <p:ext uri="{BB962C8B-B14F-4D97-AF65-F5344CB8AC3E}">
        <p14:creationId xmlns:p14="http://schemas.microsoft.com/office/powerpoint/2010/main" val="408303190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a:extLst>
            <a:ext uri="{FF2B5EF4-FFF2-40B4-BE49-F238E27FC236}">
              <a16:creationId xmlns:a16="http://schemas.microsoft.com/office/drawing/2014/main" id="{B6A2D5DD-5D61-43D9-D105-10AF4EAD6426}"/>
            </a:ext>
          </a:extLst>
        </p:cNvPr>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B637A690-672B-1C77-1907-5D3447B7BB4E}"/>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20" y="10"/>
            <a:ext cx="9143980" cy="5143490"/>
          </a:xfrm>
          <a:prstGeom prst="rect">
            <a:avLst/>
          </a:prstGeom>
          <a:pattFill prst="pct5">
            <a:fgClr>
              <a:srgbClr val="C00000"/>
            </a:fgClr>
            <a:bgClr>
              <a:schemeClr val="bg1"/>
            </a:bgClr>
          </a:pattFill>
        </p:spPr>
      </p:pic>
      <p:sp>
        <p:nvSpPr>
          <p:cNvPr id="2" name="Title 1">
            <a:extLst>
              <a:ext uri="{FF2B5EF4-FFF2-40B4-BE49-F238E27FC236}">
                <a16:creationId xmlns:a16="http://schemas.microsoft.com/office/drawing/2014/main" id="{A4F43F1B-EBBA-1995-FBE9-674A996E2AE5}"/>
              </a:ext>
            </a:extLst>
          </p:cNvPr>
          <p:cNvSpPr>
            <a:spLocks noGrp="1"/>
          </p:cNvSpPr>
          <p:nvPr>
            <p:ph type="title"/>
          </p:nvPr>
        </p:nvSpPr>
        <p:spPr>
          <a:xfrm>
            <a:off x="1310932" y="101319"/>
            <a:ext cx="6721106" cy="598124"/>
          </a:xfrm>
          <a:noFill/>
          <a:ln w="38100" cap="sq">
            <a:solidFill>
              <a:schemeClr val="tx1"/>
            </a:solidFill>
            <a:miter lim="800000"/>
          </a:ln>
        </p:spPr>
        <p:txBody>
          <a:bodyPr vert="horz" lIns="274320" tIns="182880" rIns="274320" bIns="182880" rtlCol="0" anchor="ctr" anchorCtr="1">
            <a:noAutofit/>
          </a:bodyPr>
          <a:lstStyle/>
          <a:p>
            <a:pPr defTabSz="914400"/>
            <a:r>
              <a:rPr lang="en-US" sz="2000" spc="200">
                <a:solidFill>
                  <a:schemeClr val="tx1"/>
                </a:solidFill>
              </a:rPr>
              <a:t>Exploratory data Analysis</a:t>
            </a:r>
          </a:p>
        </p:txBody>
      </p:sp>
      <p:cxnSp>
        <p:nvCxnSpPr>
          <p:cNvPr id="23" name="Straight Arrow Connector 22">
            <a:extLst>
              <a:ext uri="{FF2B5EF4-FFF2-40B4-BE49-F238E27FC236}">
                <a16:creationId xmlns:a16="http://schemas.microsoft.com/office/drawing/2014/main" id="{12ADE200-A182-D6C0-37B8-E44CC2A3BF5A}"/>
              </a:ext>
            </a:extLst>
          </p:cNvPr>
          <p:cNvCxnSpPr/>
          <p:nvPr/>
        </p:nvCxnSpPr>
        <p:spPr>
          <a:xfrm>
            <a:off x="5156946" y="2753285"/>
            <a:ext cx="57152" cy="42694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chart with numbers and numbers&#10;&#10;Description automatically generated">
            <a:extLst>
              <a:ext uri="{FF2B5EF4-FFF2-40B4-BE49-F238E27FC236}">
                <a16:creationId xmlns:a16="http://schemas.microsoft.com/office/drawing/2014/main" id="{CF1BAE79-F2E7-0548-2E3A-B470D6B6CDF1}"/>
              </a:ext>
            </a:extLst>
          </p:cNvPr>
          <p:cNvPicPr>
            <a:picLocks noChangeAspect="1"/>
          </p:cNvPicPr>
          <p:nvPr/>
        </p:nvPicPr>
        <p:blipFill>
          <a:blip r:embed="rId4"/>
          <a:stretch>
            <a:fillRect/>
          </a:stretch>
        </p:blipFill>
        <p:spPr>
          <a:xfrm>
            <a:off x="650257" y="1073552"/>
            <a:ext cx="3486907" cy="2428877"/>
          </a:xfrm>
          <a:prstGeom prst="rect">
            <a:avLst/>
          </a:prstGeom>
        </p:spPr>
      </p:pic>
      <p:sp>
        <p:nvSpPr>
          <p:cNvPr id="40" name="TextBox 39">
            <a:extLst>
              <a:ext uri="{FF2B5EF4-FFF2-40B4-BE49-F238E27FC236}">
                <a16:creationId xmlns:a16="http://schemas.microsoft.com/office/drawing/2014/main" id="{945CDDDC-D7D2-218B-3CD3-11FA8FB7B816}"/>
              </a:ext>
            </a:extLst>
          </p:cNvPr>
          <p:cNvSpPr txBox="1"/>
          <p:nvPr/>
        </p:nvSpPr>
        <p:spPr>
          <a:xfrm>
            <a:off x="220615" y="3708446"/>
            <a:ext cx="8734284" cy="132343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600">
                <a:solidFill>
                  <a:srgbClr val="D1D5DB"/>
                </a:solidFill>
                <a:ea typeface="+mn-lt"/>
                <a:cs typeface="+mn-lt"/>
              </a:rPr>
              <a:t>In this analysis, we aim to investigate the impact of New Year resolutions on fitness wear stocks through sentiment analysis.</a:t>
            </a:r>
            <a:endParaRPr lang="en-US"/>
          </a:p>
          <a:p>
            <a:r>
              <a:rPr lang="en-US" sz="1600">
                <a:solidFill>
                  <a:srgbClr val="D1D5DB"/>
                </a:solidFill>
                <a:ea typeface="+mn-lt"/>
                <a:cs typeface="+mn-lt"/>
              </a:rPr>
              <a:t>The objective is to uncover insights into public perceptions and sentiments during the New Year period, with a specific focus on how these sentiments might influence the stock prices of companies in the fitness wear industry.</a:t>
            </a:r>
            <a:endParaRPr lang="en-US"/>
          </a:p>
        </p:txBody>
      </p:sp>
      <p:pic>
        <p:nvPicPr>
          <p:cNvPr id="3" name="Picture 2" descr="A graph of stock market&#10;&#10;Description automatically generated">
            <a:extLst>
              <a:ext uri="{FF2B5EF4-FFF2-40B4-BE49-F238E27FC236}">
                <a16:creationId xmlns:a16="http://schemas.microsoft.com/office/drawing/2014/main" id="{08622527-2DAE-9BE8-A228-4DF0B78A5865}"/>
              </a:ext>
            </a:extLst>
          </p:cNvPr>
          <p:cNvPicPr>
            <a:picLocks noChangeAspect="1"/>
          </p:cNvPicPr>
          <p:nvPr/>
        </p:nvPicPr>
        <p:blipFill>
          <a:blip r:embed="rId5"/>
          <a:stretch>
            <a:fillRect/>
          </a:stretch>
        </p:blipFill>
        <p:spPr>
          <a:xfrm>
            <a:off x="4572002" y="1033741"/>
            <a:ext cx="3571874" cy="2444359"/>
          </a:xfrm>
          <a:prstGeom prst="rect">
            <a:avLst/>
          </a:prstGeom>
        </p:spPr>
      </p:pic>
    </p:spTree>
    <p:extLst>
      <p:ext uri="{BB962C8B-B14F-4D97-AF65-F5344CB8AC3E}">
        <p14:creationId xmlns:p14="http://schemas.microsoft.com/office/powerpoint/2010/main" val="258707529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29B74-EC0F-3969-A1AD-B9C104342CE4}"/>
              </a:ext>
            </a:extLst>
          </p:cNvPr>
          <p:cNvSpPr>
            <a:spLocks noGrp="1"/>
          </p:cNvSpPr>
          <p:nvPr>
            <p:ph type="title"/>
          </p:nvPr>
        </p:nvSpPr>
        <p:spPr>
          <a:xfrm>
            <a:off x="1760527" y="173858"/>
            <a:ext cx="5899922" cy="350235"/>
          </a:xfrm>
          <a:noFill/>
          <a:ln w="38100" cap="sq">
            <a:solidFill>
              <a:schemeClr val="tx1"/>
            </a:solidFill>
            <a:miter lim="800000"/>
          </a:ln>
        </p:spPr>
        <p:txBody>
          <a:bodyPr vert="horz" lIns="274320" tIns="182880" rIns="274320" bIns="182880" rtlCol="0" anchor="ctr" anchorCtr="1">
            <a:noAutofit/>
          </a:bodyPr>
          <a:lstStyle/>
          <a:p>
            <a:pPr defTabSz="914400"/>
            <a:r>
              <a:rPr lang="en-US" sz="2000" spc="200">
                <a:solidFill>
                  <a:schemeClr val="tx1"/>
                </a:solidFill>
              </a:rPr>
              <a:t>Data </a:t>
            </a:r>
            <a:r>
              <a:rPr lang="en-US" sz="2000" spc="200" err="1">
                <a:solidFill>
                  <a:schemeClr val="tx1"/>
                </a:solidFill>
              </a:rPr>
              <a:t>PRe</a:t>
            </a:r>
            <a:r>
              <a:rPr lang="en-US" sz="2000" spc="200">
                <a:solidFill>
                  <a:schemeClr val="tx1"/>
                </a:solidFill>
              </a:rPr>
              <a:t>-processing</a:t>
            </a:r>
            <a:endParaRPr lang="en-US" err="1"/>
          </a:p>
        </p:txBody>
      </p:sp>
      <p:pic>
        <p:nvPicPr>
          <p:cNvPr id="7" name="Picture 6" descr="A table with numbers and numbers&#10;&#10;Description automatically generated">
            <a:extLst>
              <a:ext uri="{FF2B5EF4-FFF2-40B4-BE49-F238E27FC236}">
                <a16:creationId xmlns:a16="http://schemas.microsoft.com/office/drawing/2014/main" id="{E801B56F-70F4-14E9-0271-0E7032542D4E}"/>
              </a:ext>
            </a:extLst>
          </p:cNvPr>
          <p:cNvPicPr>
            <a:picLocks noChangeAspect="1"/>
          </p:cNvPicPr>
          <p:nvPr/>
        </p:nvPicPr>
        <p:blipFill>
          <a:blip r:embed="rId2"/>
          <a:stretch>
            <a:fillRect/>
          </a:stretch>
        </p:blipFill>
        <p:spPr>
          <a:xfrm>
            <a:off x="2896929" y="716006"/>
            <a:ext cx="5347439" cy="3375273"/>
          </a:xfrm>
          <a:prstGeom prst="rect">
            <a:avLst/>
          </a:prstGeom>
        </p:spPr>
      </p:pic>
      <p:sp>
        <p:nvSpPr>
          <p:cNvPr id="8" name="TextBox 7">
            <a:extLst>
              <a:ext uri="{FF2B5EF4-FFF2-40B4-BE49-F238E27FC236}">
                <a16:creationId xmlns:a16="http://schemas.microsoft.com/office/drawing/2014/main" id="{ADF919C2-C73B-C032-A0F3-FD2A4C8A3916}"/>
              </a:ext>
            </a:extLst>
          </p:cNvPr>
          <p:cNvSpPr txBox="1"/>
          <p:nvPr/>
        </p:nvSpPr>
        <p:spPr>
          <a:xfrm>
            <a:off x="811878" y="2065218"/>
            <a:ext cx="189900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have used:</a:t>
            </a:r>
          </a:p>
          <a:p>
            <a:pPr marL="285750" indent="-285750">
              <a:buFont typeface="Arial"/>
              <a:buChar char="•"/>
            </a:pPr>
            <a:r>
              <a:rPr lang="en-US"/>
              <a:t>Fama – French</a:t>
            </a:r>
          </a:p>
          <a:p>
            <a:pPr marL="285750" indent="-285750">
              <a:buFont typeface="Arial"/>
              <a:buChar char="•"/>
            </a:pPr>
            <a:r>
              <a:rPr lang="en-US"/>
              <a:t>Fred</a:t>
            </a:r>
          </a:p>
          <a:p>
            <a:pPr marL="285750" indent="-285750">
              <a:buFont typeface="Arial"/>
              <a:buChar char="•"/>
            </a:pPr>
            <a:r>
              <a:rPr lang="en-US"/>
              <a:t>ADS</a:t>
            </a:r>
          </a:p>
          <a:p>
            <a:endParaRPr lang="en-US"/>
          </a:p>
          <a:p>
            <a:endParaRPr lang="en-US"/>
          </a:p>
          <a:p>
            <a:endParaRPr lang="en-US"/>
          </a:p>
        </p:txBody>
      </p:sp>
      <p:pic>
        <p:nvPicPr>
          <p:cNvPr id="18" name="Picture 17" descr="A close-up of black text&#10;&#10;Description automatically generated">
            <a:extLst>
              <a:ext uri="{FF2B5EF4-FFF2-40B4-BE49-F238E27FC236}">
                <a16:creationId xmlns:a16="http://schemas.microsoft.com/office/drawing/2014/main" id="{C4CC38A2-1870-72D6-5224-FDA7C4B60AEC}"/>
              </a:ext>
            </a:extLst>
          </p:cNvPr>
          <p:cNvPicPr>
            <a:picLocks noChangeAspect="1"/>
          </p:cNvPicPr>
          <p:nvPr/>
        </p:nvPicPr>
        <p:blipFill>
          <a:blip r:embed="rId3"/>
          <a:stretch>
            <a:fillRect/>
          </a:stretch>
        </p:blipFill>
        <p:spPr>
          <a:xfrm>
            <a:off x="2895174" y="4335650"/>
            <a:ext cx="5348288" cy="740677"/>
          </a:xfrm>
          <a:prstGeom prst="rect">
            <a:avLst/>
          </a:prstGeom>
        </p:spPr>
      </p:pic>
      <p:sp>
        <p:nvSpPr>
          <p:cNvPr id="3" name="TextBox 2">
            <a:extLst>
              <a:ext uri="{FF2B5EF4-FFF2-40B4-BE49-F238E27FC236}">
                <a16:creationId xmlns:a16="http://schemas.microsoft.com/office/drawing/2014/main" id="{09093945-207D-3645-C399-4CCC1830527A}"/>
              </a:ext>
            </a:extLst>
          </p:cNvPr>
          <p:cNvSpPr txBox="1"/>
          <p:nvPr/>
        </p:nvSpPr>
        <p:spPr>
          <a:xfrm>
            <a:off x="857250" y="4333875"/>
            <a:ext cx="16859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Features used:</a:t>
            </a:r>
          </a:p>
        </p:txBody>
      </p:sp>
    </p:spTree>
    <p:extLst>
      <p:ext uri="{BB962C8B-B14F-4D97-AF65-F5344CB8AC3E}">
        <p14:creationId xmlns:p14="http://schemas.microsoft.com/office/powerpoint/2010/main" val="369046132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a:extLst>
            <a:ext uri="{FF2B5EF4-FFF2-40B4-BE49-F238E27FC236}">
              <a16:creationId xmlns:a16="http://schemas.microsoft.com/office/drawing/2014/main" id="{8D6EA996-E98A-C48C-6C88-A0BFB38CBE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5CCA9-BD10-0F85-957B-70F2C5D41A76}"/>
              </a:ext>
            </a:extLst>
          </p:cNvPr>
          <p:cNvSpPr>
            <a:spLocks noGrp="1"/>
          </p:cNvSpPr>
          <p:nvPr>
            <p:ph type="title"/>
          </p:nvPr>
        </p:nvSpPr>
        <p:spPr>
          <a:xfrm>
            <a:off x="1760527" y="173858"/>
            <a:ext cx="5899922" cy="350235"/>
          </a:xfrm>
          <a:noFill/>
          <a:ln w="38100" cap="sq">
            <a:solidFill>
              <a:schemeClr val="tx1"/>
            </a:solidFill>
            <a:miter lim="800000"/>
          </a:ln>
        </p:spPr>
        <p:txBody>
          <a:bodyPr vert="horz" lIns="274320" tIns="182880" rIns="274320" bIns="182880" rtlCol="0" anchor="ctr" anchorCtr="1">
            <a:noAutofit/>
          </a:bodyPr>
          <a:lstStyle/>
          <a:p>
            <a:pPr defTabSz="914400"/>
            <a:r>
              <a:rPr lang="en-US" sz="2000" spc="200">
                <a:solidFill>
                  <a:schemeClr val="tx1"/>
                </a:solidFill>
              </a:rPr>
              <a:t>Data </a:t>
            </a:r>
            <a:r>
              <a:rPr lang="en-US" sz="2000" spc="200" err="1">
                <a:solidFill>
                  <a:schemeClr val="tx1"/>
                </a:solidFill>
              </a:rPr>
              <a:t>PRe</a:t>
            </a:r>
            <a:r>
              <a:rPr lang="en-US" sz="2000" spc="200">
                <a:solidFill>
                  <a:schemeClr val="tx1"/>
                </a:solidFill>
              </a:rPr>
              <a:t>-processing</a:t>
            </a:r>
            <a:endParaRPr lang="en-US" err="1"/>
          </a:p>
        </p:txBody>
      </p:sp>
      <p:sp>
        <p:nvSpPr>
          <p:cNvPr id="4" name="TextBox 3">
            <a:extLst>
              <a:ext uri="{FF2B5EF4-FFF2-40B4-BE49-F238E27FC236}">
                <a16:creationId xmlns:a16="http://schemas.microsoft.com/office/drawing/2014/main" id="{35D00334-B8EA-D7B5-1179-7C2B31EE605B}"/>
              </a:ext>
            </a:extLst>
          </p:cNvPr>
          <p:cNvSpPr txBox="1"/>
          <p:nvPr/>
        </p:nvSpPr>
        <p:spPr>
          <a:xfrm>
            <a:off x="261952" y="2597495"/>
            <a:ext cx="871962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AutoNum type="arabicPeriod"/>
            </a:pPr>
            <a:r>
              <a:rPr lang="en-US" sz="1600">
                <a:solidFill>
                  <a:srgbClr val="D1D5DB"/>
                </a:solidFill>
                <a:latin typeface="Söhne"/>
              </a:rPr>
              <a:t>DEXUSEU: U.S. / Euro Foreign Exchange Rate (Exchange Rates)</a:t>
            </a:r>
            <a:endParaRPr lang="en-US"/>
          </a:p>
          <a:p>
            <a:pPr>
              <a:buAutoNum type="arabicPeriod"/>
            </a:pPr>
            <a:r>
              <a:rPr lang="en-US" sz="1600">
                <a:solidFill>
                  <a:srgbClr val="D1D5DB"/>
                </a:solidFill>
                <a:latin typeface="Söhne"/>
              </a:rPr>
              <a:t>CPIAUCNS: Consumer Price Index for All Urban Consumers (Inflation)</a:t>
            </a:r>
          </a:p>
          <a:p>
            <a:pPr>
              <a:buAutoNum type="arabicPeriod"/>
            </a:pPr>
            <a:r>
              <a:rPr lang="en-US" sz="1600">
                <a:solidFill>
                  <a:srgbClr val="D1D5DB"/>
                </a:solidFill>
                <a:latin typeface="Söhne"/>
              </a:rPr>
              <a:t>PPIACO: Producer Price Index by Commodity for All Commodities (Producer Prices)</a:t>
            </a:r>
          </a:p>
          <a:p>
            <a:pPr>
              <a:buAutoNum type="arabicPeriod"/>
            </a:pPr>
            <a:r>
              <a:rPr lang="en-US" sz="1600">
                <a:solidFill>
                  <a:srgbClr val="D1D5DB"/>
                </a:solidFill>
                <a:latin typeface="Söhne"/>
              </a:rPr>
              <a:t>RSXFS: Retail Sales Index (Retail Sales)</a:t>
            </a:r>
          </a:p>
          <a:p>
            <a:pPr>
              <a:buAutoNum type="arabicPeriod"/>
            </a:pPr>
            <a:r>
              <a:rPr lang="en-US" sz="1600">
                <a:solidFill>
                  <a:srgbClr val="D1D5DB"/>
                </a:solidFill>
                <a:latin typeface="Söhne"/>
              </a:rPr>
              <a:t>M2: M2 Money Stock (Money Supply)</a:t>
            </a:r>
          </a:p>
          <a:p>
            <a:pPr>
              <a:buAutoNum type="arabicPeriod"/>
            </a:pPr>
            <a:r>
              <a:rPr lang="en-US" sz="1600">
                <a:solidFill>
                  <a:srgbClr val="D1D5DB"/>
                </a:solidFill>
                <a:latin typeface="Söhne"/>
              </a:rPr>
              <a:t>PAYEMS: All Employees, Total Nonfarm (Employment Level)</a:t>
            </a:r>
          </a:p>
          <a:p>
            <a:pPr>
              <a:buAutoNum type="arabicPeriod"/>
            </a:pPr>
            <a:r>
              <a:rPr lang="en-US" sz="1600">
                <a:solidFill>
                  <a:srgbClr val="D1D5DB"/>
                </a:solidFill>
                <a:latin typeface="Söhne"/>
              </a:rPr>
              <a:t>IC4WSA: Initial Claims (4-week average) (Initial Jobless Claims)</a:t>
            </a:r>
          </a:p>
          <a:p>
            <a:pPr>
              <a:buAutoNum type="arabicPeriod"/>
            </a:pPr>
            <a:r>
              <a:rPr lang="en-US" sz="1600">
                <a:solidFill>
                  <a:srgbClr val="D1D5DB"/>
                </a:solidFill>
                <a:latin typeface="Söhne"/>
              </a:rPr>
              <a:t>UMCSENT: University of Michigan: Consumer Sentiment (Consumer Sentiment)</a:t>
            </a:r>
          </a:p>
          <a:p>
            <a:pPr>
              <a:buAutoNum type="arabicPeriod"/>
            </a:pPr>
            <a:r>
              <a:rPr lang="en-US" sz="1600">
                <a:solidFill>
                  <a:srgbClr val="D1D5DB"/>
                </a:solidFill>
                <a:latin typeface="Söhne"/>
              </a:rPr>
              <a:t>GDPC1: Real Gross Domestic Product (GDP)</a:t>
            </a:r>
          </a:p>
        </p:txBody>
      </p:sp>
      <p:pic>
        <p:nvPicPr>
          <p:cNvPr id="5" name="Picture 4" descr="A screenshot of a computer&#10;&#10;Description automatically generated">
            <a:extLst>
              <a:ext uri="{FF2B5EF4-FFF2-40B4-BE49-F238E27FC236}">
                <a16:creationId xmlns:a16="http://schemas.microsoft.com/office/drawing/2014/main" id="{0B0AEE05-0FDE-C37A-E5DD-C438F3F184A2}"/>
              </a:ext>
            </a:extLst>
          </p:cNvPr>
          <p:cNvPicPr>
            <a:picLocks noChangeAspect="1"/>
          </p:cNvPicPr>
          <p:nvPr/>
        </p:nvPicPr>
        <p:blipFill>
          <a:blip r:embed="rId2"/>
          <a:stretch>
            <a:fillRect/>
          </a:stretch>
        </p:blipFill>
        <p:spPr>
          <a:xfrm>
            <a:off x="1311087" y="592199"/>
            <a:ext cx="6185648" cy="1815976"/>
          </a:xfrm>
          <a:prstGeom prst="rect">
            <a:avLst/>
          </a:prstGeom>
        </p:spPr>
      </p:pic>
    </p:spTree>
    <p:extLst>
      <p:ext uri="{BB962C8B-B14F-4D97-AF65-F5344CB8AC3E}">
        <p14:creationId xmlns:p14="http://schemas.microsoft.com/office/powerpoint/2010/main" val="381728472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A7ECF8E3-F67C-197D-C17C-A2673CD48898}"/>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20" y="10"/>
            <a:ext cx="9143980" cy="5143490"/>
          </a:xfrm>
          <a:prstGeom prst="rect">
            <a:avLst/>
          </a:prstGeom>
          <a:pattFill prst="pct5">
            <a:fgClr>
              <a:srgbClr val="C00000"/>
            </a:fgClr>
            <a:bgClr>
              <a:schemeClr val="bg1"/>
            </a:bgClr>
          </a:pattFill>
        </p:spPr>
      </p:pic>
      <p:sp>
        <p:nvSpPr>
          <p:cNvPr id="2" name="Title 1">
            <a:extLst>
              <a:ext uri="{FF2B5EF4-FFF2-40B4-BE49-F238E27FC236}">
                <a16:creationId xmlns:a16="http://schemas.microsoft.com/office/drawing/2014/main" id="{80D29B74-EC0F-3969-A1AD-B9C104342CE4}"/>
              </a:ext>
            </a:extLst>
          </p:cNvPr>
          <p:cNvSpPr>
            <a:spLocks noGrp="1"/>
          </p:cNvSpPr>
          <p:nvPr>
            <p:ph type="title"/>
          </p:nvPr>
        </p:nvSpPr>
        <p:spPr>
          <a:xfrm>
            <a:off x="1327741" y="429091"/>
            <a:ext cx="6721106" cy="783021"/>
          </a:xfrm>
          <a:noFill/>
          <a:ln w="38100" cap="sq">
            <a:solidFill>
              <a:schemeClr val="tx1"/>
            </a:solidFill>
            <a:miter lim="800000"/>
          </a:ln>
        </p:spPr>
        <p:txBody>
          <a:bodyPr vert="horz" lIns="274320" tIns="182880" rIns="274320" bIns="182880" rtlCol="0" anchor="ctr" anchorCtr="1">
            <a:noAutofit/>
          </a:bodyPr>
          <a:lstStyle/>
          <a:p>
            <a:pPr defTabSz="914400"/>
            <a:r>
              <a:rPr lang="en-US" sz="2000" spc="200">
                <a:solidFill>
                  <a:schemeClr val="tx1"/>
                </a:solidFill>
              </a:rPr>
              <a:t>RIDGE REGRESSION</a:t>
            </a:r>
          </a:p>
        </p:txBody>
      </p:sp>
      <p:pic>
        <p:nvPicPr>
          <p:cNvPr id="3" name="Picture 2">
            <a:extLst>
              <a:ext uri="{FF2B5EF4-FFF2-40B4-BE49-F238E27FC236}">
                <a16:creationId xmlns:a16="http://schemas.microsoft.com/office/drawing/2014/main" id="{1F51E376-A8CC-42D5-D0C6-97A835040060}"/>
              </a:ext>
            </a:extLst>
          </p:cNvPr>
          <p:cNvPicPr>
            <a:picLocks noChangeAspect="1"/>
          </p:cNvPicPr>
          <p:nvPr/>
        </p:nvPicPr>
        <p:blipFill>
          <a:blip r:embed="rId4"/>
          <a:stretch>
            <a:fillRect/>
          </a:stretch>
        </p:blipFill>
        <p:spPr>
          <a:xfrm>
            <a:off x="373931" y="1447185"/>
            <a:ext cx="4197656" cy="2998772"/>
          </a:xfrm>
          <a:prstGeom prst="rect">
            <a:avLst/>
          </a:prstGeom>
        </p:spPr>
      </p:pic>
      <p:sp>
        <p:nvSpPr>
          <p:cNvPr id="4" name="TextBox 3">
            <a:extLst>
              <a:ext uri="{FF2B5EF4-FFF2-40B4-BE49-F238E27FC236}">
                <a16:creationId xmlns:a16="http://schemas.microsoft.com/office/drawing/2014/main" id="{EC768F99-0D91-6E13-C7E1-45EBB3B53A89}"/>
              </a:ext>
            </a:extLst>
          </p:cNvPr>
          <p:cNvSpPr txBox="1"/>
          <p:nvPr/>
        </p:nvSpPr>
        <p:spPr>
          <a:xfrm>
            <a:off x="4747137" y="1474839"/>
            <a:ext cx="4023543"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t>One of the most basic models of linear regression. </a:t>
            </a:r>
            <a:endParaRPr lang="en-US"/>
          </a:p>
          <a:p>
            <a:pPr marL="285750" indent="-285750">
              <a:buFont typeface="Arial"/>
              <a:buChar char="•"/>
            </a:pPr>
            <a:endParaRPr lang="en-US" sz="1400"/>
          </a:p>
          <a:p>
            <a:pPr marL="285750" indent="-285750">
              <a:buFont typeface="Arial"/>
              <a:buChar char="•"/>
            </a:pPr>
            <a:r>
              <a:rPr lang="en-US" sz="1400"/>
              <a:t>Captures the relationship between dependent variable and independent variable(s)</a:t>
            </a:r>
          </a:p>
          <a:p>
            <a:pPr marL="285750" indent="-285750">
              <a:buFont typeface="Arial"/>
              <a:buChar char="•"/>
            </a:pPr>
            <a:endParaRPr lang="en-US" sz="1400"/>
          </a:p>
          <a:p>
            <a:pPr marL="285750" indent="-285750">
              <a:buFont typeface="Arial"/>
              <a:buChar char="•"/>
            </a:pPr>
            <a:r>
              <a:rPr lang="en-US" sz="1400"/>
              <a:t>Mathematically representation, </a:t>
            </a:r>
          </a:p>
          <a:p>
            <a:endParaRPr lang="en-US" sz="1400"/>
          </a:p>
          <a:p>
            <a:r>
              <a:rPr lang="en-US" sz="1400"/>
              <a:t>                      </a:t>
            </a:r>
            <a:r>
              <a:rPr lang="en-US" b="1" i="1"/>
              <a:t>      y = mx + c</a:t>
            </a:r>
          </a:p>
          <a:p>
            <a:endParaRPr lang="en-US" b="1" i="1"/>
          </a:p>
          <a:p>
            <a:pPr marL="285750" indent="-285750">
              <a:buFont typeface="Arial"/>
              <a:buChar char="•"/>
            </a:pPr>
            <a:r>
              <a:rPr lang="en-US" sz="1400"/>
              <a:t>Feature importance, employing features to determine the value of 'm'. </a:t>
            </a:r>
          </a:p>
        </p:txBody>
      </p:sp>
    </p:spTree>
    <p:extLst>
      <p:ext uri="{BB962C8B-B14F-4D97-AF65-F5344CB8AC3E}">
        <p14:creationId xmlns:p14="http://schemas.microsoft.com/office/powerpoint/2010/main" val="421105488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a:extLst>
            <a:ext uri="{FF2B5EF4-FFF2-40B4-BE49-F238E27FC236}">
              <a16:creationId xmlns:a16="http://schemas.microsoft.com/office/drawing/2014/main" id="{6AC769CC-4775-6A1D-A98A-4A959622B65C}"/>
            </a:ext>
          </a:extLst>
        </p:cNvPr>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AC0A6692-BBEE-080D-8BF5-EC8B4911242C}"/>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20" y="10"/>
            <a:ext cx="9143980" cy="5143490"/>
          </a:xfrm>
          <a:prstGeom prst="rect">
            <a:avLst/>
          </a:prstGeom>
          <a:pattFill prst="pct5">
            <a:fgClr>
              <a:srgbClr val="C00000"/>
            </a:fgClr>
            <a:bgClr>
              <a:schemeClr val="bg1"/>
            </a:bgClr>
          </a:pattFill>
        </p:spPr>
      </p:pic>
      <p:sp>
        <p:nvSpPr>
          <p:cNvPr id="2" name="Title 1">
            <a:extLst>
              <a:ext uri="{FF2B5EF4-FFF2-40B4-BE49-F238E27FC236}">
                <a16:creationId xmlns:a16="http://schemas.microsoft.com/office/drawing/2014/main" id="{F042374F-5629-F81A-D2A7-E6DCAA4778D1}"/>
              </a:ext>
            </a:extLst>
          </p:cNvPr>
          <p:cNvSpPr>
            <a:spLocks noGrp="1"/>
          </p:cNvSpPr>
          <p:nvPr>
            <p:ph type="title"/>
          </p:nvPr>
        </p:nvSpPr>
        <p:spPr>
          <a:xfrm>
            <a:off x="1152603" y="115688"/>
            <a:ext cx="6601276" cy="405094"/>
          </a:xfrm>
          <a:noFill/>
          <a:ln w="38100" cap="sq">
            <a:solidFill>
              <a:schemeClr val="tx1"/>
            </a:solidFill>
            <a:miter lim="800000"/>
          </a:ln>
        </p:spPr>
        <p:txBody>
          <a:bodyPr vert="horz" lIns="274320" tIns="182880" rIns="274320" bIns="182880" rtlCol="0" anchor="ctr" anchorCtr="1">
            <a:noAutofit/>
          </a:bodyPr>
          <a:lstStyle/>
          <a:p>
            <a:pPr defTabSz="914400"/>
            <a:r>
              <a:rPr lang="en-US" sz="2000" spc="200">
                <a:solidFill>
                  <a:schemeClr val="tx1"/>
                </a:solidFill>
              </a:rPr>
              <a:t>RIDGE REGRESSION</a:t>
            </a:r>
          </a:p>
        </p:txBody>
      </p:sp>
      <p:sp>
        <p:nvSpPr>
          <p:cNvPr id="8" name="TextBox 7">
            <a:extLst>
              <a:ext uri="{FF2B5EF4-FFF2-40B4-BE49-F238E27FC236}">
                <a16:creationId xmlns:a16="http://schemas.microsoft.com/office/drawing/2014/main" id="{C2AF70CD-1947-5BDA-ABF2-4F19066E5A4E}"/>
              </a:ext>
            </a:extLst>
          </p:cNvPr>
          <p:cNvSpPr txBox="1"/>
          <p:nvPr/>
        </p:nvSpPr>
        <p:spPr>
          <a:xfrm>
            <a:off x="465496" y="663677"/>
            <a:ext cx="8213008" cy="44473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p>
          <a:p>
            <a:r>
              <a:rPr lang="en-US" sz="1600">
                <a:ea typeface="+mn-lt"/>
                <a:cs typeface="+mn-lt"/>
              </a:rPr>
              <a:t>Best alpha value:     </a:t>
            </a:r>
            <a:r>
              <a:rPr lang="en-US" sz="1600">
                <a:solidFill>
                  <a:schemeClr val="accent1"/>
                </a:solidFill>
                <a:ea typeface="+mn-lt"/>
                <a:cs typeface="+mn-lt"/>
              </a:rPr>
              <a:t>0.01274274985703134</a:t>
            </a:r>
          </a:p>
          <a:p>
            <a:endParaRPr lang="en-US" sz="1200"/>
          </a:p>
          <a:p>
            <a:r>
              <a:rPr lang="en-US" sz="1600">
                <a:ea typeface="+mn-lt"/>
                <a:cs typeface="+mn-lt"/>
              </a:rPr>
              <a:t>RMSE Value:           </a:t>
            </a:r>
            <a:r>
              <a:rPr lang="en-US" sz="1600">
                <a:solidFill>
                  <a:schemeClr val="accent1"/>
                </a:solidFill>
                <a:ea typeface="+mn-lt"/>
                <a:cs typeface="+mn-lt"/>
              </a:rPr>
              <a:t> 0.5891040722044097</a:t>
            </a:r>
          </a:p>
          <a:p>
            <a:r>
              <a:rPr lang="en-US" sz="1200">
                <a:ea typeface="+mn-lt"/>
                <a:cs typeface="+mn-lt"/>
              </a:rPr>
              <a:t>Average magnitude of the errors between the actual and predicted values</a:t>
            </a:r>
            <a:endParaRPr lang="en-US"/>
          </a:p>
          <a:p>
            <a:endParaRPr lang="en-US" sz="1200"/>
          </a:p>
          <a:p>
            <a:r>
              <a:rPr lang="en-US" sz="1600">
                <a:ea typeface="+mn-lt"/>
                <a:cs typeface="+mn-lt"/>
              </a:rPr>
              <a:t>Mean Cross-Validation Score:            </a:t>
            </a:r>
            <a:r>
              <a:rPr lang="en-US" sz="1600">
                <a:solidFill>
                  <a:schemeClr val="accent1"/>
                </a:solidFill>
                <a:ea typeface="+mn-lt"/>
                <a:cs typeface="+mn-lt"/>
              </a:rPr>
              <a:t>  -0.9758069052087253</a:t>
            </a:r>
            <a:r>
              <a:rPr lang="en-US" sz="1600">
                <a:ea typeface="+mn-lt"/>
                <a:cs typeface="+mn-lt"/>
              </a:rPr>
              <a:t>
</a:t>
            </a:r>
            <a:r>
              <a:rPr lang="en-US" sz="1200">
                <a:ea typeface="+mn-lt"/>
                <a:cs typeface="+mn-lt"/>
              </a:rPr>
              <a:t>Average performance of the Ridge Regression model across multiple folds, with a lower value indicating better predictive accuracy using negative mean squared error as the evaluation metric.</a:t>
            </a:r>
          </a:p>
          <a:p>
            <a:endParaRPr lang="en-US" sz="1600">
              <a:ea typeface="+mn-lt"/>
              <a:cs typeface="+mn-lt"/>
            </a:endParaRPr>
          </a:p>
          <a:p>
            <a:r>
              <a:rPr lang="en-US" sz="1600">
                <a:ea typeface="+mn-lt"/>
                <a:cs typeface="+mn-lt"/>
              </a:rPr>
              <a:t>MEAN of Mean Squared Error:           </a:t>
            </a:r>
            <a:r>
              <a:rPr lang="en-US" sz="1600">
                <a:solidFill>
                  <a:schemeClr val="accent1"/>
                </a:solidFill>
                <a:ea typeface="+mn-lt"/>
                <a:cs typeface="+mn-lt"/>
              </a:rPr>
              <a:t>  0.9758069052087253</a:t>
            </a:r>
            <a:endParaRPr lang="en-US" sz="1600">
              <a:solidFill>
                <a:schemeClr val="accent1"/>
              </a:solidFill>
            </a:endParaRPr>
          </a:p>
          <a:p>
            <a:r>
              <a:rPr lang="en-US" sz="1100">
                <a:ea typeface="+mn-lt"/>
                <a:cs typeface="+mn-lt"/>
              </a:rPr>
              <a:t>Represents the average squared difference between predicted and actual values.</a:t>
            </a:r>
            <a:r>
              <a:rPr lang="en-US" sz="1600">
                <a:ea typeface="+mn-lt"/>
                <a:cs typeface="+mn-lt"/>
              </a:rPr>
              <a:t>
</a:t>
            </a:r>
          </a:p>
          <a:p>
            <a:r>
              <a:rPr lang="en-US" sz="1600">
                <a:ea typeface="+mn-lt"/>
                <a:cs typeface="+mn-lt"/>
              </a:rPr>
              <a:t>STD of RMSE Squared Error:           </a:t>
            </a:r>
            <a:r>
              <a:rPr lang="en-US" sz="1600">
                <a:solidFill>
                  <a:schemeClr val="accent1"/>
                </a:solidFill>
                <a:ea typeface="+mn-lt"/>
                <a:cs typeface="+mn-lt"/>
              </a:rPr>
              <a:t>     0.289072067079414</a:t>
            </a:r>
          </a:p>
          <a:p>
            <a:r>
              <a:rPr lang="en-US" sz="1100">
                <a:ea typeface="+mn-lt"/>
                <a:cs typeface="+mn-lt"/>
              </a:rPr>
              <a:t>The variability or consistency of the model's performance across different folds during cross-validation. </a:t>
            </a:r>
            <a:br>
              <a:rPr lang="en-US" sz="1100">
                <a:ea typeface="+mn-lt"/>
                <a:cs typeface="+mn-lt"/>
              </a:rPr>
            </a:br>
            <a:r>
              <a:rPr lang="en-US" sz="1600">
                <a:ea typeface="+mn-lt"/>
                <a:cs typeface="+mn-lt"/>
              </a:rPr>
              <a:t>
Root Mean Squared Error on Test Set:   </a:t>
            </a:r>
            <a:r>
              <a:rPr lang="en-US" sz="1600">
                <a:solidFill>
                  <a:schemeClr val="accent1"/>
                </a:solidFill>
                <a:ea typeface="+mn-lt"/>
                <a:cs typeface="+mn-lt"/>
              </a:rPr>
              <a:t>0.9445868119146912</a:t>
            </a:r>
          </a:p>
          <a:p>
            <a:r>
              <a:rPr lang="en-US" sz="1200">
                <a:ea typeface="+mn-lt"/>
                <a:cs typeface="+mn-lt"/>
              </a:rPr>
              <a:t>The average magnitude of the errors between the actual and predicted values, which gives an understanding of model's performance on unseen data</a:t>
            </a:r>
            <a:endParaRPr lang="en-US" err="1"/>
          </a:p>
          <a:p>
            <a:endParaRPr lang="en-US" sz="1600"/>
          </a:p>
        </p:txBody>
      </p:sp>
    </p:spTree>
    <p:extLst>
      <p:ext uri="{BB962C8B-B14F-4D97-AF65-F5344CB8AC3E}">
        <p14:creationId xmlns:p14="http://schemas.microsoft.com/office/powerpoint/2010/main" val="38400974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a:extLst>
            <a:ext uri="{FF2B5EF4-FFF2-40B4-BE49-F238E27FC236}">
              <a16:creationId xmlns:a16="http://schemas.microsoft.com/office/drawing/2014/main" id="{0C17E037-4994-4042-EC07-21722BA1FF9E}"/>
            </a:ext>
          </a:extLst>
        </p:cNvPr>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5971E4C1-06EC-76D3-5F54-08964967EFF1}"/>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30099" y="10"/>
            <a:ext cx="9143980" cy="5143490"/>
          </a:xfrm>
          <a:prstGeom prst="rect">
            <a:avLst/>
          </a:prstGeom>
          <a:pattFill prst="pct5">
            <a:fgClr>
              <a:srgbClr val="C00000"/>
            </a:fgClr>
            <a:bgClr>
              <a:schemeClr val="bg1"/>
            </a:bgClr>
          </a:pattFill>
        </p:spPr>
      </p:pic>
      <p:sp>
        <p:nvSpPr>
          <p:cNvPr id="2" name="Title 1">
            <a:extLst>
              <a:ext uri="{FF2B5EF4-FFF2-40B4-BE49-F238E27FC236}">
                <a16:creationId xmlns:a16="http://schemas.microsoft.com/office/drawing/2014/main" id="{E5BC1E04-A964-2800-DF0F-8074F0321E52}"/>
              </a:ext>
            </a:extLst>
          </p:cNvPr>
          <p:cNvSpPr>
            <a:spLocks noGrp="1"/>
          </p:cNvSpPr>
          <p:nvPr>
            <p:ph type="title"/>
          </p:nvPr>
        </p:nvSpPr>
        <p:spPr>
          <a:xfrm>
            <a:off x="1310932" y="101319"/>
            <a:ext cx="6721106" cy="598124"/>
          </a:xfrm>
          <a:noFill/>
          <a:ln w="38100" cap="sq">
            <a:solidFill>
              <a:schemeClr val="tx1"/>
            </a:solidFill>
            <a:miter lim="800000"/>
          </a:ln>
        </p:spPr>
        <p:txBody>
          <a:bodyPr vert="horz" lIns="274320" tIns="182880" rIns="274320" bIns="182880" rtlCol="0" anchor="ctr" anchorCtr="1">
            <a:noAutofit/>
          </a:bodyPr>
          <a:lstStyle/>
          <a:p>
            <a:pPr defTabSz="914400"/>
            <a:r>
              <a:rPr lang="en-US" sz="2000" spc="200">
                <a:solidFill>
                  <a:schemeClr val="tx1"/>
                </a:solidFill>
              </a:rPr>
              <a:t>LASSO</a:t>
            </a:r>
          </a:p>
        </p:txBody>
      </p:sp>
      <p:cxnSp>
        <p:nvCxnSpPr>
          <p:cNvPr id="23" name="Straight Arrow Connector 22">
            <a:extLst>
              <a:ext uri="{FF2B5EF4-FFF2-40B4-BE49-F238E27FC236}">
                <a16:creationId xmlns:a16="http://schemas.microsoft.com/office/drawing/2014/main" id="{E298D54A-B7ED-F060-C340-C9428F97AE2C}"/>
              </a:ext>
            </a:extLst>
          </p:cNvPr>
          <p:cNvCxnSpPr/>
          <p:nvPr/>
        </p:nvCxnSpPr>
        <p:spPr>
          <a:xfrm>
            <a:off x="5156946" y="2753285"/>
            <a:ext cx="57152" cy="42694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diagram of a graph">
            <a:extLst>
              <a:ext uri="{FF2B5EF4-FFF2-40B4-BE49-F238E27FC236}">
                <a16:creationId xmlns:a16="http://schemas.microsoft.com/office/drawing/2014/main" id="{71087466-925A-3863-888C-3CA7051F5B35}"/>
              </a:ext>
            </a:extLst>
          </p:cNvPr>
          <p:cNvPicPr>
            <a:picLocks noChangeAspect="1"/>
          </p:cNvPicPr>
          <p:nvPr/>
        </p:nvPicPr>
        <p:blipFill>
          <a:blip r:embed="rId4"/>
          <a:stretch>
            <a:fillRect/>
          </a:stretch>
        </p:blipFill>
        <p:spPr>
          <a:xfrm>
            <a:off x="4462301" y="798183"/>
            <a:ext cx="4605617" cy="2081671"/>
          </a:xfrm>
          <a:prstGeom prst="rect">
            <a:avLst/>
          </a:prstGeom>
        </p:spPr>
      </p:pic>
      <p:sp>
        <p:nvSpPr>
          <p:cNvPr id="4" name="TextBox 3">
            <a:extLst>
              <a:ext uri="{FF2B5EF4-FFF2-40B4-BE49-F238E27FC236}">
                <a16:creationId xmlns:a16="http://schemas.microsoft.com/office/drawing/2014/main" id="{E6256929-91EA-A1AA-AA29-E8E6756CD161}"/>
              </a:ext>
            </a:extLst>
          </p:cNvPr>
          <p:cNvSpPr txBox="1"/>
          <p:nvPr/>
        </p:nvSpPr>
        <p:spPr>
          <a:xfrm>
            <a:off x="178593" y="949366"/>
            <a:ext cx="4427244"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400">
                <a:latin typeface="Calibri"/>
                <a:ea typeface="+mn-lt"/>
                <a:cs typeface="+mn-lt"/>
              </a:rPr>
              <a:t>LASSO regression offers a powerful framework for both prediction and feature selection, especially when dealing with high-dimensional datasets where the number of features is large.</a:t>
            </a:r>
          </a:p>
          <a:p>
            <a:pPr marL="342900" indent="-342900">
              <a:buAutoNum type="arabicPeriod"/>
            </a:pPr>
            <a:r>
              <a:rPr lang="en-US" sz="1400">
                <a:latin typeface="Calibri"/>
                <a:ea typeface="+mn-lt"/>
                <a:cs typeface="+mn-lt"/>
              </a:rPr>
              <a:t> By striking a balance between simplicity and accuracy, LASSO can provide interpretable models while effectively managing the risk of overfitting.</a:t>
            </a:r>
          </a:p>
          <a:p>
            <a:pPr marL="342900" indent="-342900">
              <a:buAutoNum type="arabicPeriod"/>
            </a:pPr>
            <a:r>
              <a:rPr lang="en-US" sz="1400">
                <a:latin typeface="Calibri"/>
                <a:ea typeface="+mn-lt"/>
                <a:cs typeface="Calibri"/>
              </a:rPr>
              <a:t>The linear regression equation can be represented as follows</a:t>
            </a:r>
          </a:p>
          <a:p>
            <a:r>
              <a:rPr lang="en-US" sz="1400">
                <a:latin typeface="Calibri"/>
                <a:ea typeface="+mn-lt"/>
                <a:cs typeface="Calibri"/>
              </a:rPr>
              <a:t>y = β₀ + β₁x₁ + β₂x₂ + ... + βₚxₚ + ε  Where:</a:t>
            </a:r>
            <a:endParaRPr lang="en-US" sz="1400"/>
          </a:p>
          <a:p>
            <a:pPr marL="285750" indent="-285750">
              <a:buFont typeface="Arial,Sans-Serif"/>
              <a:buChar char="•"/>
            </a:pPr>
            <a:r>
              <a:rPr lang="en-US" sz="1400">
                <a:latin typeface="Calibri"/>
                <a:ea typeface="+mn-lt"/>
                <a:cs typeface="Calibri"/>
              </a:rPr>
              <a:t>y is the dependent variable (target).</a:t>
            </a:r>
          </a:p>
          <a:p>
            <a:pPr marL="285750" indent="-285750">
              <a:buFont typeface="Arial,Sans-Serif"/>
              <a:buChar char="•"/>
            </a:pPr>
            <a:r>
              <a:rPr lang="en-US" sz="1400">
                <a:latin typeface="Calibri"/>
                <a:ea typeface="+mn-lt"/>
                <a:cs typeface="Calibri"/>
              </a:rPr>
              <a:t>β₀, β₁, β₂, ..., βₚ are the coefficients (parameters) to be estimated.</a:t>
            </a:r>
          </a:p>
          <a:p>
            <a:pPr marL="285750" indent="-285750">
              <a:buFont typeface="Arial,Sans-Serif"/>
              <a:buChar char="•"/>
            </a:pPr>
            <a:r>
              <a:rPr lang="en-US" sz="1400">
                <a:latin typeface="Calibri"/>
                <a:ea typeface="+mn-lt"/>
                <a:cs typeface="Calibri"/>
              </a:rPr>
              <a:t>x₁, x₂, ..., xₚ are the independent variables (features)</a:t>
            </a:r>
          </a:p>
          <a:p>
            <a:endParaRPr lang="en-US" sz="1400">
              <a:latin typeface="Calibri"/>
              <a:cs typeface="Calibri"/>
            </a:endParaRPr>
          </a:p>
        </p:txBody>
      </p:sp>
      <p:pic>
        <p:nvPicPr>
          <p:cNvPr id="6" name="Picture 5" descr="A bar graph with blue squares&#10;&#10;Description automatically generated">
            <a:extLst>
              <a:ext uri="{FF2B5EF4-FFF2-40B4-BE49-F238E27FC236}">
                <a16:creationId xmlns:a16="http://schemas.microsoft.com/office/drawing/2014/main" id="{546E9CD0-951B-87FC-8434-08F3B123F543}"/>
              </a:ext>
            </a:extLst>
          </p:cNvPr>
          <p:cNvPicPr>
            <a:picLocks noChangeAspect="1"/>
          </p:cNvPicPr>
          <p:nvPr/>
        </p:nvPicPr>
        <p:blipFill>
          <a:blip r:embed="rId5"/>
          <a:stretch>
            <a:fillRect/>
          </a:stretch>
        </p:blipFill>
        <p:spPr>
          <a:xfrm>
            <a:off x="4436643" y="3030273"/>
            <a:ext cx="4632160" cy="1910373"/>
          </a:xfrm>
          <a:prstGeom prst="rect">
            <a:avLst/>
          </a:prstGeom>
        </p:spPr>
      </p:pic>
    </p:spTree>
    <p:extLst>
      <p:ext uri="{BB962C8B-B14F-4D97-AF65-F5344CB8AC3E}">
        <p14:creationId xmlns:p14="http://schemas.microsoft.com/office/powerpoint/2010/main" val="82240446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a:extLst>
            <a:ext uri="{FF2B5EF4-FFF2-40B4-BE49-F238E27FC236}">
              <a16:creationId xmlns:a16="http://schemas.microsoft.com/office/drawing/2014/main" id="{A4A9644C-747F-BF40-96CA-C6EA4182E149}"/>
            </a:ext>
          </a:extLst>
        </p:cNvPr>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1DB47B25-3F95-7764-0CF6-3A5052939266}"/>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37619" y="-180464"/>
            <a:ext cx="9143980" cy="5143490"/>
          </a:xfrm>
          <a:prstGeom prst="rect">
            <a:avLst/>
          </a:prstGeom>
          <a:pattFill prst="pct5">
            <a:fgClr>
              <a:srgbClr val="C00000"/>
            </a:fgClr>
            <a:bgClr>
              <a:schemeClr val="bg1"/>
            </a:bgClr>
          </a:pattFill>
        </p:spPr>
      </p:pic>
      <p:sp>
        <p:nvSpPr>
          <p:cNvPr id="2" name="Title 1">
            <a:extLst>
              <a:ext uri="{FF2B5EF4-FFF2-40B4-BE49-F238E27FC236}">
                <a16:creationId xmlns:a16="http://schemas.microsoft.com/office/drawing/2014/main" id="{D2F1AC01-A951-4F00-C443-D350C773A3CF}"/>
              </a:ext>
            </a:extLst>
          </p:cNvPr>
          <p:cNvSpPr>
            <a:spLocks noGrp="1"/>
          </p:cNvSpPr>
          <p:nvPr>
            <p:ph type="title"/>
          </p:nvPr>
        </p:nvSpPr>
        <p:spPr>
          <a:xfrm>
            <a:off x="1310932" y="101319"/>
            <a:ext cx="6721106" cy="598124"/>
          </a:xfrm>
          <a:noFill/>
          <a:ln w="38100" cap="sq">
            <a:solidFill>
              <a:schemeClr val="tx1"/>
            </a:solidFill>
            <a:miter lim="800000"/>
          </a:ln>
        </p:spPr>
        <p:txBody>
          <a:bodyPr vert="horz" lIns="274320" tIns="182880" rIns="274320" bIns="182880" rtlCol="0" anchor="ctr" anchorCtr="1">
            <a:noAutofit/>
          </a:bodyPr>
          <a:lstStyle/>
          <a:p>
            <a:pPr defTabSz="914400"/>
            <a:r>
              <a:rPr lang="en-US" sz="2000" spc="200">
                <a:solidFill>
                  <a:schemeClr val="tx1"/>
                </a:solidFill>
              </a:rPr>
              <a:t>LASSO</a:t>
            </a:r>
          </a:p>
        </p:txBody>
      </p:sp>
      <p:cxnSp>
        <p:nvCxnSpPr>
          <p:cNvPr id="23" name="Straight Arrow Connector 22">
            <a:extLst>
              <a:ext uri="{FF2B5EF4-FFF2-40B4-BE49-F238E27FC236}">
                <a16:creationId xmlns:a16="http://schemas.microsoft.com/office/drawing/2014/main" id="{FB50D2E2-827F-E7DD-2068-56D098887A0B}"/>
              </a:ext>
            </a:extLst>
          </p:cNvPr>
          <p:cNvCxnSpPr/>
          <p:nvPr/>
        </p:nvCxnSpPr>
        <p:spPr>
          <a:xfrm>
            <a:off x="5156946" y="2753285"/>
            <a:ext cx="57152" cy="42694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9A4ED72-2BF6-457B-0192-4F2D182F7956}"/>
              </a:ext>
            </a:extLst>
          </p:cNvPr>
          <p:cNvSpPr txBox="1"/>
          <p:nvPr/>
        </p:nvSpPr>
        <p:spPr>
          <a:xfrm>
            <a:off x="178593" y="949366"/>
            <a:ext cx="8766132"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After multiple trial and errors:</a:t>
            </a:r>
            <a:endParaRPr lang="en-US" sz="1200">
              <a:ea typeface="+mn-lt"/>
              <a:cs typeface="Calibri"/>
            </a:endParaRPr>
          </a:p>
          <a:p>
            <a:r>
              <a:rPr lang="en-US" sz="1400" b="1" u="sng">
                <a:latin typeface="Consolas"/>
                <a:ea typeface="+mn-lt"/>
                <a:cs typeface="+mn-lt"/>
              </a:rPr>
              <a:t>The best hyperparameters are  {'alpha': 1.5127782816797033}</a:t>
            </a:r>
            <a:endParaRPr lang="en-US" sz="1400" b="1" u="sng">
              <a:ea typeface="+mn-lt"/>
              <a:cs typeface="Calibri"/>
            </a:endParaRPr>
          </a:p>
          <a:p>
            <a:endParaRPr lang="en-US" sz="1200">
              <a:ea typeface="+mn-lt"/>
              <a:cs typeface="+mn-lt"/>
            </a:endParaRPr>
          </a:p>
          <a:p>
            <a:r>
              <a:rPr lang="en-US" sz="1200">
                <a:ea typeface="+mn-lt"/>
                <a:cs typeface="+mn-lt"/>
              </a:rPr>
              <a:t>The RMSE represents the average magnitude of the errors between the actual and predicted values.</a:t>
            </a:r>
            <a:endParaRPr lang="en-US" sz="1200">
              <a:latin typeface="Gill Sans MT" panose="020B0502020104020203"/>
              <a:cs typeface="Calibri"/>
            </a:endParaRPr>
          </a:p>
          <a:p>
            <a:r>
              <a:rPr lang="en-US" sz="1400" b="1" u="sng">
                <a:latin typeface="Consolas"/>
                <a:cs typeface="Calibri"/>
              </a:rPr>
              <a:t>RMSE: 14.99178208802605</a:t>
            </a:r>
          </a:p>
          <a:p>
            <a:r>
              <a:rPr lang="en-US" sz="1200">
                <a:latin typeface="Consolas"/>
                <a:cs typeface="Calibri"/>
              </a:rPr>
              <a:t>By RMSE in this case, we can say that the </a:t>
            </a:r>
            <a:r>
              <a:rPr lang="en-US" sz="1200">
                <a:ea typeface="+mn-lt"/>
                <a:cs typeface="+mn-lt"/>
              </a:rPr>
              <a:t>on average, the model's predictions deviate by around 15 units from the actual values.</a:t>
            </a:r>
            <a:endParaRPr lang="en-US" sz="1200">
              <a:latin typeface="Consolas"/>
              <a:cs typeface="Calibri"/>
            </a:endParaRPr>
          </a:p>
          <a:p>
            <a:endParaRPr lang="en-US" sz="1200">
              <a:latin typeface="Gill Sans MT"/>
              <a:cs typeface="Calibri"/>
            </a:endParaRPr>
          </a:p>
          <a:p>
            <a:r>
              <a:rPr lang="en-US" sz="1200" b="1" u="sng">
                <a:latin typeface="Consolas"/>
                <a:cs typeface="Calibri"/>
              </a:rPr>
              <a:t>Mean Cross-Validation Score: -493.4662321247396
</a:t>
            </a:r>
            <a:r>
              <a:rPr lang="en-US" sz="1200">
                <a:latin typeface="Consolas"/>
                <a:cs typeface="Calibri"/>
              </a:rPr>
              <a:t>
</a:t>
            </a:r>
            <a:r>
              <a:rPr lang="en-US" sz="1200" b="1" u="sng">
                <a:latin typeface="Consolas"/>
                <a:cs typeface="Calibri"/>
              </a:rPr>
              <a:t>MEAN of Mean Squared Error: 493.4662321247396</a:t>
            </a:r>
            <a:r>
              <a:rPr lang="en-US" sz="1200">
                <a:latin typeface="Consolas"/>
                <a:cs typeface="Calibri"/>
              </a:rPr>
              <a:t>
</a:t>
            </a:r>
            <a:r>
              <a:rPr lang="en-US" sz="1200">
                <a:latin typeface="Gill Sans MT"/>
                <a:cs typeface="Calibri"/>
              </a:rPr>
              <a:t>The mean of the mean squared error (MSE) is approximately 493.47. This represents the average squared difference between predicted and actual values.</a:t>
            </a:r>
            <a:r>
              <a:rPr lang="en-US" sz="1200">
                <a:latin typeface="Consolas"/>
                <a:cs typeface="Calibri"/>
              </a:rPr>
              <a:t> 
</a:t>
            </a:r>
            <a:r>
              <a:rPr lang="en-US" sz="1200" b="1" u="sng">
                <a:latin typeface="Consolas"/>
                <a:cs typeface="Calibri"/>
              </a:rPr>
              <a:t>STD of RMSE Squared Error: 4.7886047683680575
</a:t>
            </a:r>
            <a:r>
              <a:rPr lang="en-US" sz="1200">
                <a:ea typeface="+mn-lt"/>
                <a:cs typeface="+mn-lt"/>
              </a:rPr>
              <a:t>The standard deviation of the root mean squared error (RMSE) is approximately 4.79. This indicates the variability or consistency of the model's performance across different folds during cross-validation.</a:t>
            </a:r>
            <a:r>
              <a:rPr lang="en-US" sz="1200">
                <a:latin typeface="Consolas"/>
                <a:cs typeface="Calibri"/>
              </a:rPr>
              <a:t> 
</a:t>
            </a:r>
            <a:r>
              <a:rPr lang="en-US" sz="1400" b="1" u="sng">
                <a:latin typeface="Consolas"/>
                <a:cs typeface="Calibri"/>
              </a:rPr>
              <a:t>Root Mean Squared Error on Test Set: 21.69183017859725</a:t>
            </a:r>
            <a:endParaRPr lang="en-US" sz="1400" b="1" u="sng"/>
          </a:p>
          <a:p>
            <a:r>
              <a:rPr lang="en-US" sz="1200">
                <a:ea typeface="+mn-lt"/>
                <a:cs typeface="+mn-lt"/>
              </a:rPr>
              <a:t>The root mean squared error (RMSE) on the test set is approximately 21.69. This is the average magnitude of the errors between the actual and predicted values, providing an indication of the model's performance on unseen data.</a:t>
            </a:r>
            <a:endParaRPr lang="en-US" sz="1200"/>
          </a:p>
          <a:p>
            <a:endParaRPr lang="en-US" sz="1200">
              <a:latin typeface="Gill Sans MT"/>
              <a:cs typeface="Calibri"/>
            </a:endParaRPr>
          </a:p>
          <a:p>
            <a:endParaRPr lang="en-US" sz="1200">
              <a:latin typeface="Gill Sans MT"/>
              <a:cs typeface="Calibri"/>
            </a:endParaRPr>
          </a:p>
          <a:p>
            <a:endParaRPr lang="en-US" sz="1200">
              <a:latin typeface="Consolas"/>
              <a:cs typeface="Calibri"/>
            </a:endParaRPr>
          </a:p>
        </p:txBody>
      </p:sp>
    </p:spTree>
    <p:extLst>
      <p:ext uri="{BB962C8B-B14F-4D97-AF65-F5344CB8AC3E}">
        <p14:creationId xmlns:p14="http://schemas.microsoft.com/office/powerpoint/2010/main" val="339226872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A7ECF8E3-F67C-197D-C17C-A2673CD48898}"/>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20" y="10"/>
            <a:ext cx="9143980" cy="5143490"/>
          </a:xfrm>
          <a:prstGeom prst="rect">
            <a:avLst/>
          </a:prstGeom>
          <a:pattFill prst="pct5">
            <a:fgClr>
              <a:srgbClr val="C00000"/>
            </a:fgClr>
            <a:bgClr>
              <a:schemeClr val="bg1"/>
            </a:bgClr>
          </a:pattFill>
        </p:spPr>
      </p:pic>
      <p:sp>
        <p:nvSpPr>
          <p:cNvPr id="2" name="Title 1">
            <a:extLst>
              <a:ext uri="{FF2B5EF4-FFF2-40B4-BE49-F238E27FC236}">
                <a16:creationId xmlns:a16="http://schemas.microsoft.com/office/drawing/2014/main" id="{80D29B74-EC0F-3969-A1AD-B9C104342CE4}"/>
              </a:ext>
            </a:extLst>
          </p:cNvPr>
          <p:cNvSpPr>
            <a:spLocks noGrp="1"/>
          </p:cNvSpPr>
          <p:nvPr>
            <p:ph type="title"/>
          </p:nvPr>
        </p:nvSpPr>
        <p:spPr>
          <a:xfrm>
            <a:off x="1327741" y="429091"/>
            <a:ext cx="7027562" cy="783021"/>
          </a:xfrm>
          <a:noFill/>
          <a:ln w="38100" cap="sq">
            <a:solidFill>
              <a:schemeClr val="tx1"/>
            </a:solidFill>
            <a:miter lim="800000"/>
          </a:ln>
        </p:spPr>
        <p:txBody>
          <a:bodyPr vert="horz" lIns="274320" tIns="182880" rIns="274320" bIns="182880" rtlCol="0" anchor="ctr" anchorCtr="1">
            <a:noAutofit/>
          </a:bodyPr>
          <a:lstStyle/>
          <a:p>
            <a:pPr defTabSz="914400"/>
            <a:r>
              <a:rPr lang="en-US" sz="2000" spc="200">
                <a:solidFill>
                  <a:schemeClr val="tx1"/>
                </a:solidFill>
              </a:rPr>
              <a:t> Elastic Net </a:t>
            </a:r>
          </a:p>
        </p:txBody>
      </p:sp>
      <p:sp>
        <p:nvSpPr>
          <p:cNvPr id="3" name="TextBox 2">
            <a:extLst>
              <a:ext uri="{FF2B5EF4-FFF2-40B4-BE49-F238E27FC236}">
                <a16:creationId xmlns:a16="http://schemas.microsoft.com/office/drawing/2014/main" id="{D957D2C9-58BF-3918-FA1D-D7C3CB40B658}"/>
              </a:ext>
            </a:extLst>
          </p:cNvPr>
          <p:cNvSpPr txBox="1"/>
          <p:nvPr/>
        </p:nvSpPr>
        <p:spPr>
          <a:xfrm>
            <a:off x="1562196" y="1395097"/>
            <a:ext cx="638902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Step1: Run Elastic Net and Obtain Coefficients</a:t>
            </a:r>
          </a:p>
          <a:p>
            <a:r>
              <a:rPr lang="en-US"/>
              <a:t>Step2: Remove features with coefficients close to 0 and run OLS</a:t>
            </a:r>
          </a:p>
        </p:txBody>
      </p:sp>
      <p:pic>
        <p:nvPicPr>
          <p:cNvPr id="6" name="Picture 5" descr="A screenshot of a computer code&#10;&#10;Description automatically generated">
            <a:extLst>
              <a:ext uri="{FF2B5EF4-FFF2-40B4-BE49-F238E27FC236}">
                <a16:creationId xmlns:a16="http://schemas.microsoft.com/office/drawing/2014/main" id="{0E23370F-4452-5F8C-369C-84F9F98A005F}"/>
              </a:ext>
            </a:extLst>
          </p:cNvPr>
          <p:cNvPicPr>
            <a:picLocks noChangeAspect="1"/>
          </p:cNvPicPr>
          <p:nvPr/>
        </p:nvPicPr>
        <p:blipFill>
          <a:blip r:embed="rId4"/>
          <a:stretch>
            <a:fillRect/>
          </a:stretch>
        </p:blipFill>
        <p:spPr>
          <a:xfrm>
            <a:off x="2475087" y="3801309"/>
            <a:ext cx="4117020" cy="1100308"/>
          </a:xfrm>
          <a:prstGeom prst="rect">
            <a:avLst/>
          </a:prstGeom>
        </p:spPr>
      </p:pic>
      <p:pic>
        <p:nvPicPr>
          <p:cNvPr id="9" name="Picture 8" descr="A math equations with numbers and symbols&#10;&#10;Description automatically generated">
            <a:extLst>
              <a:ext uri="{FF2B5EF4-FFF2-40B4-BE49-F238E27FC236}">
                <a16:creationId xmlns:a16="http://schemas.microsoft.com/office/drawing/2014/main" id="{A6D4406A-0830-2EE2-B7B0-0D0F63DCFDA4}"/>
              </a:ext>
            </a:extLst>
          </p:cNvPr>
          <p:cNvPicPr>
            <a:picLocks noChangeAspect="1"/>
          </p:cNvPicPr>
          <p:nvPr/>
        </p:nvPicPr>
        <p:blipFill>
          <a:blip r:embed="rId5"/>
          <a:stretch>
            <a:fillRect/>
          </a:stretch>
        </p:blipFill>
        <p:spPr>
          <a:xfrm>
            <a:off x="2981739" y="2168629"/>
            <a:ext cx="3180522" cy="1398449"/>
          </a:xfrm>
          <a:prstGeom prst="rect">
            <a:avLst/>
          </a:prstGeom>
        </p:spPr>
      </p:pic>
    </p:spTree>
    <p:extLst>
      <p:ext uri="{BB962C8B-B14F-4D97-AF65-F5344CB8AC3E}">
        <p14:creationId xmlns:p14="http://schemas.microsoft.com/office/powerpoint/2010/main" val="155286798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a:extLst>
            <a:ext uri="{FF2B5EF4-FFF2-40B4-BE49-F238E27FC236}">
              <a16:creationId xmlns:a16="http://schemas.microsoft.com/office/drawing/2014/main" id="{B2E71B4B-B5F2-351E-BEC9-A4DBE06A6113}"/>
            </a:ext>
          </a:extLst>
        </p:cNvPr>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E3E47C9C-51E8-07F6-F7A5-BB6797D09C86}"/>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20" y="20605"/>
            <a:ext cx="9143980" cy="5143490"/>
          </a:xfrm>
          <a:prstGeom prst="rect">
            <a:avLst/>
          </a:prstGeom>
          <a:pattFill prst="pct5">
            <a:fgClr>
              <a:srgbClr val="C00000"/>
            </a:fgClr>
            <a:bgClr>
              <a:schemeClr val="bg1"/>
            </a:bgClr>
          </a:pattFill>
        </p:spPr>
      </p:pic>
      <p:sp>
        <p:nvSpPr>
          <p:cNvPr id="2" name="Title 1">
            <a:extLst>
              <a:ext uri="{FF2B5EF4-FFF2-40B4-BE49-F238E27FC236}">
                <a16:creationId xmlns:a16="http://schemas.microsoft.com/office/drawing/2014/main" id="{36D7649B-59FA-4E7C-C9F9-C4521772445B}"/>
              </a:ext>
            </a:extLst>
          </p:cNvPr>
          <p:cNvSpPr>
            <a:spLocks noGrp="1"/>
          </p:cNvSpPr>
          <p:nvPr>
            <p:ph type="title"/>
          </p:nvPr>
        </p:nvSpPr>
        <p:spPr>
          <a:xfrm>
            <a:off x="1327741" y="429091"/>
            <a:ext cx="7027562" cy="783021"/>
          </a:xfrm>
          <a:noFill/>
          <a:ln w="38100" cap="sq">
            <a:solidFill>
              <a:schemeClr val="tx1"/>
            </a:solidFill>
            <a:miter lim="800000"/>
          </a:ln>
        </p:spPr>
        <p:txBody>
          <a:bodyPr vert="horz" lIns="274320" tIns="182880" rIns="274320" bIns="182880" rtlCol="0" anchor="ctr" anchorCtr="1">
            <a:noAutofit/>
          </a:bodyPr>
          <a:lstStyle/>
          <a:p>
            <a:pPr defTabSz="914400"/>
            <a:r>
              <a:rPr lang="en-US" sz="2000" spc="200">
                <a:solidFill>
                  <a:schemeClr val="tx1"/>
                </a:solidFill>
              </a:rPr>
              <a:t> Elastic Net </a:t>
            </a:r>
          </a:p>
        </p:txBody>
      </p:sp>
      <p:pic>
        <p:nvPicPr>
          <p:cNvPr id="4" name="Picture 3" descr="A graph of a graph with blue squares&#10;&#10;Description automatically generated">
            <a:extLst>
              <a:ext uri="{FF2B5EF4-FFF2-40B4-BE49-F238E27FC236}">
                <a16:creationId xmlns:a16="http://schemas.microsoft.com/office/drawing/2014/main" id="{541F8514-6260-04C6-0093-A944A159B05C}"/>
              </a:ext>
            </a:extLst>
          </p:cNvPr>
          <p:cNvPicPr>
            <a:picLocks noChangeAspect="1"/>
          </p:cNvPicPr>
          <p:nvPr/>
        </p:nvPicPr>
        <p:blipFill>
          <a:blip r:embed="rId4"/>
          <a:stretch>
            <a:fillRect/>
          </a:stretch>
        </p:blipFill>
        <p:spPr>
          <a:xfrm>
            <a:off x="294450" y="1698872"/>
            <a:ext cx="4194700" cy="2711899"/>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AAC3C5D5-511D-8845-7DB6-0F016E45F0F9}"/>
              </a:ext>
            </a:extLst>
          </p:cNvPr>
          <p:cNvPicPr>
            <a:picLocks noChangeAspect="1"/>
          </p:cNvPicPr>
          <p:nvPr/>
        </p:nvPicPr>
        <p:blipFill>
          <a:blip r:embed="rId5"/>
          <a:stretch>
            <a:fillRect/>
          </a:stretch>
        </p:blipFill>
        <p:spPr>
          <a:xfrm>
            <a:off x="4738456" y="1697574"/>
            <a:ext cx="4233539" cy="2735994"/>
          </a:xfrm>
          <a:prstGeom prst="rect">
            <a:avLst/>
          </a:prstGeom>
        </p:spPr>
      </p:pic>
    </p:spTree>
    <p:extLst>
      <p:ext uri="{BB962C8B-B14F-4D97-AF65-F5344CB8AC3E}">
        <p14:creationId xmlns:p14="http://schemas.microsoft.com/office/powerpoint/2010/main" val="311212005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a:extLst>
            <a:ext uri="{FF2B5EF4-FFF2-40B4-BE49-F238E27FC236}">
              <a16:creationId xmlns:a16="http://schemas.microsoft.com/office/drawing/2014/main" id="{75738478-60D0-ABAE-DEF9-C8AE2E41D39B}"/>
            </a:ext>
          </a:extLst>
        </p:cNvPr>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F7C3C74D-9238-C829-3DDD-A9557422F901}"/>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20" y="10"/>
            <a:ext cx="9143980" cy="5143490"/>
          </a:xfrm>
          <a:prstGeom prst="rect">
            <a:avLst/>
          </a:prstGeom>
          <a:pattFill prst="pct5">
            <a:fgClr>
              <a:srgbClr val="C00000"/>
            </a:fgClr>
            <a:bgClr>
              <a:schemeClr val="bg1"/>
            </a:bgClr>
          </a:pattFill>
        </p:spPr>
      </p:pic>
      <p:sp>
        <p:nvSpPr>
          <p:cNvPr id="2" name="Title 1">
            <a:extLst>
              <a:ext uri="{FF2B5EF4-FFF2-40B4-BE49-F238E27FC236}">
                <a16:creationId xmlns:a16="http://schemas.microsoft.com/office/drawing/2014/main" id="{0DB98A8E-EE16-43E2-F4DF-F3DE42FCAC95}"/>
              </a:ext>
            </a:extLst>
          </p:cNvPr>
          <p:cNvSpPr>
            <a:spLocks noGrp="1"/>
          </p:cNvSpPr>
          <p:nvPr>
            <p:ph type="title"/>
          </p:nvPr>
        </p:nvSpPr>
        <p:spPr>
          <a:xfrm>
            <a:off x="1327741" y="429091"/>
            <a:ext cx="7027562" cy="783021"/>
          </a:xfrm>
          <a:noFill/>
          <a:ln w="38100" cap="sq">
            <a:solidFill>
              <a:schemeClr val="tx1"/>
            </a:solidFill>
            <a:miter lim="800000"/>
          </a:ln>
        </p:spPr>
        <p:txBody>
          <a:bodyPr vert="horz" lIns="274320" tIns="182880" rIns="274320" bIns="182880" rtlCol="0" anchor="ctr" anchorCtr="1">
            <a:noAutofit/>
          </a:bodyPr>
          <a:lstStyle/>
          <a:p>
            <a:pPr defTabSz="914400"/>
            <a:r>
              <a:rPr lang="en-US" sz="2000" spc="200">
                <a:solidFill>
                  <a:schemeClr val="tx1"/>
                </a:solidFill>
              </a:rPr>
              <a:t> Elastic Net </a:t>
            </a:r>
          </a:p>
        </p:txBody>
      </p:sp>
      <p:pic>
        <p:nvPicPr>
          <p:cNvPr id="6" name="Picture 5" descr="A graph of a line graph&#10;&#10;Description automatically generated">
            <a:extLst>
              <a:ext uri="{FF2B5EF4-FFF2-40B4-BE49-F238E27FC236}">
                <a16:creationId xmlns:a16="http://schemas.microsoft.com/office/drawing/2014/main" id="{4BF80AAE-4B42-0A39-CEC9-921327A43761}"/>
              </a:ext>
            </a:extLst>
          </p:cNvPr>
          <p:cNvPicPr>
            <a:picLocks noChangeAspect="1"/>
          </p:cNvPicPr>
          <p:nvPr/>
        </p:nvPicPr>
        <p:blipFill>
          <a:blip r:embed="rId4"/>
          <a:stretch>
            <a:fillRect/>
          </a:stretch>
        </p:blipFill>
        <p:spPr>
          <a:xfrm>
            <a:off x="231913" y="1755085"/>
            <a:ext cx="4200248" cy="2521259"/>
          </a:xfrm>
          <a:prstGeom prst="rect">
            <a:avLst/>
          </a:prstGeom>
        </p:spPr>
      </p:pic>
      <p:pic>
        <p:nvPicPr>
          <p:cNvPr id="7" name="Picture 6" descr="A graph with blue dots&#10;&#10;Description automatically generated">
            <a:extLst>
              <a:ext uri="{FF2B5EF4-FFF2-40B4-BE49-F238E27FC236}">
                <a16:creationId xmlns:a16="http://schemas.microsoft.com/office/drawing/2014/main" id="{24AA0C2B-7917-D349-73B7-9A72C462711D}"/>
              </a:ext>
            </a:extLst>
          </p:cNvPr>
          <p:cNvPicPr>
            <a:picLocks noChangeAspect="1"/>
          </p:cNvPicPr>
          <p:nvPr/>
        </p:nvPicPr>
        <p:blipFill>
          <a:blip r:embed="rId5"/>
          <a:stretch>
            <a:fillRect/>
          </a:stretch>
        </p:blipFill>
        <p:spPr>
          <a:xfrm>
            <a:off x="4727359" y="1755004"/>
            <a:ext cx="4172505" cy="2515710"/>
          </a:xfrm>
          <a:prstGeom prst="rect">
            <a:avLst/>
          </a:prstGeom>
        </p:spPr>
      </p:pic>
    </p:spTree>
    <p:extLst>
      <p:ext uri="{BB962C8B-B14F-4D97-AF65-F5344CB8AC3E}">
        <p14:creationId xmlns:p14="http://schemas.microsoft.com/office/powerpoint/2010/main" val="2922848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A7ECF8E3-F67C-197D-C17C-A2673CD48898}"/>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20" y="28585"/>
            <a:ext cx="9143980" cy="5143490"/>
          </a:xfrm>
          <a:prstGeom prst="rect">
            <a:avLst/>
          </a:prstGeom>
          <a:pattFill prst="pct5">
            <a:fgClr>
              <a:srgbClr val="C00000"/>
            </a:fgClr>
            <a:bgClr>
              <a:schemeClr val="bg1"/>
            </a:bgClr>
          </a:pattFill>
        </p:spPr>
      </p:pic>
      <p:sp>
        <p:nvSpPr>
          <p:cNvPr id="2" name="Title 1">
            <a:extLst>
              <a:ext uri="{FF2B5EF4-FFF2-40B4-BE49-F238E27FC236}">
                <a16:creationId xmlns:a16="http://schemas.microsoft.com/office/drawing/2014/main" id="{80D29B74-EC0F-3969-A1AD-B9C104342CE4}"/>
              </a:ext>
            </a:extLst>
          </p:cNvPr>
          <p:cNvSpPr>
            <a:spLocks noGrp="1"/>
          </p:cNvSpPr>
          <p:nvPr>
            <p:ph type="title"/>
          </p:nvPr>
        </p:nvSpPr>
        <p:spPr>
          <a:xfrm>
            <a:off x="1327741" y="429091"/>
            <a:ext cx="6646678" cy="889346"/>
          </a:xfrm>
          <a:noFill/>
          <a:ln w="38100" cap="sq">
            <a:solidFill>
              <a:schemeClr val="tx1"/>
            </a:solidFill>
            <a:miter lim="800000"/>
          </a:ln>
        </p:spPr>
        <p:txBody>
          <a:bodyPr vert="horz" lIns="274320" tIns="182880" rIns="274320" bIns="182880" rtlCol="0" anchor="ctr" anchorCtr="1">
            <a:normAutofit/>
          </a:bodyPr>
          <a:lstStyle/>
          <a:p>
            <a:pPr defTabSz="914400"/>
            <a:r>
              <a:rPr lang="en-US" sz="2400" spc="200">
                <a:solidFill>
                  <a:schemeClr val="tx1"/>
                </a:solidFill>
                <a:latin typeface="Avenir Book" panose="02000503020000020003" pitchFamily="2" charset="0"/>
              </a:rPr>
              <a:t>Table of contents</a:t>
            </a:r>
          </a:p>
        </p:txBody>
      </p:sp>
      <p:sp>
        <p:nvSpPr>
          <p:cNvPr id="9" name="TextBox 8">
            <a:extLst>
              <a:ext uri="{FF2B5EF4-FFF2-40B4-BE49-F238E27FC236}">
                <a16:creationId xmlns:a16="http://schemas.microsoft.com/office/drawing/2014/main" id="{102E6B7C-0235-06CE-385B-7DE0B8055018}"/>
              </a:ext>
            </a:extLst>
          </p:cNvPr>
          <p:cNvSpPr txBox="1"/>
          <p:nvPr/>
        </p:nvSpPr>
        <p:spPr>
          <a:xfrm>
            <a:off x="1669938" y="1658458"/>
            <a:ext cx="5958683" cy="4801314"/>
          </a:xfrm>
          <a:prstGeom prst="rect">
            <a:avLst/>
          </a:prstGeom>
          <a:noFill/>
        </p:spPr>
        <p:txBody>
          <a:bodyPr wrap="square" lIns="91440" tIns="45720" rIns="91440" bIns="45720" rtlCol="0" anchor="t">
            <a:spAutoFit/>
          </a:bodyPr>
          <a:lstStyle/>
          <a:p>
            <a:pPr marL="342900" indent="-342900">
              <a:buAutoNum type="arabicPeriod"/>
            </a:pPr>
            <a:r>
              <a:rPr lang="en-US">
                <a:latin typeface="Avenir Book"/>
              </a:rPr>
              <a:t>Stocks of LULU</a:t>
            </a:r>
            <a:endParaRPr lang="en-US">
              <a:latin typeface="Avenir Book" panose="02000503020000020003" pitchFamily="2" charset="0"/>
            </a:endParaRPr>
          </a:p>
          <a:p>
            <a:pPr marL="342900" indent="-342900">
              <a:buAutoNum type="arabicPeriod"/>
            </a:pPr>
            <a:r>
              <a:rPr lang="en-US">
                <a:latin typeface="Avenir Book"/>
              </a:rPr>
              <a:t>Stocks of LULU’s Competitors</a:t>
            </a:r>
          </a:p>
          <a:p>
            <a:pPr marL="342900" indent="-342900">
              <a:buAutoNum type="arabicPeriod"/>
            </a:pPr>
            <a:r>
              <a:rPr lang="en-US">
                <a:latin typeface="Avenir Book"/>
              </a:rPr>
              <a:t>Kernel Density</a:t>
            </a:r>
          </a:p>
          <a:p>
            <a:pPr marL="342900" indent="-342900">
              <a:buAutoNum type="arabicPeriod"/>
            </a:pPr>
            <a:r>
              <a:rPr lang="en-US">
                <a:latin typeface="Avenir Book"/>
              </a:rPr>
              <a:t>Exploratory Data Analysis</a:t>
            </a:r>
            <a:endParaRPr lang="en-US">
              <a:latin typeface="Avenir Book" panose="02000503020000020003" pitchFamily="2" charset="0"/>
            </a:endParaRPr>
          </a:p>
          <a:p>
            <a:pPr marL="342900" indent="-342900">
              <a:buAutoNum type="arabicPeriod"/>
            </a:pPr>
            <a:r>
              <a:rPr lang="en-US">
                <a:latin typeface="Avenir Book"/>
              </a:rPr>
              <a:t>Data Preprocessing</a:t>
            </a:r>
            <a:endParaRPr lang="en-US">
              <a:latin typeface="Avenir Book" panose="02000503020000020003" pitchFamily="2" charset="0"/>
            </a:endParaRPr>
          </a:p>
          <a:p>
            <a:pPr marL="342900" indent="-342900">
              <a:buAutoNum type="arabicPeriod"/>
            </a:pPr>
            <a:r>
              <a:rPr lang="en-US">
                <a:latin typeface="Avenir Book"/>
              </a:rPr>
              <a:t>Regression-based approach - Ridge Regression </a:t>
            </a:r>
            <a:endParaRPr lang="en-US">
              <a:latin typeface="Avenir Book" panose="02000503020000020003" pitchFamily="2" charset="0"/>
            </a:endParaRPr>
          </a:p>
          <a:p>
            <a:pPr marL="342900" indent="-342900">
              <a:buAutoNum type="arabicPeriod"/>
            </a:pPr>
            <a:r>
              <a:rPr lang="en-US">
                <a:latin typeface="Avenir Book"/>
              </a:rPr>
              <a:t>Regression-based approach – LASSO</a:t>
            </a:r>
          </a:p>
          <a:p>
            <a:pPr marL="342900" indent="-342900">
              <a:buAutoNum type="arabicPeriod"/>
            </a:pPr>
            <a:r>
              <a:rPr lang="en-US">
                <a:latin typeface="Avenir Book"/>
              </a:rPr>
              <a:t>Regression-based approach - Elastic Net</a:t>
            </a:r>
          </a:p>
          <a:p>
            <a:pPr marL="342900" indent="-342900">
              <a:buAutoNum type="arabicPeriod"/>
            </a:pPr>
            <a:r>
              <a:rPr lang="en-US">
                <a:latin typeface="Avenir Book"/>
              </a:rPr>
              <a:t>Regression-based approach - LARS</a:t>
            </a:r>
          </a:p>
          <a:p>
            <a:pPr marL="342900" indent="-342900">
              <a:buAutoNum type="arabicPeriod"/>
            </a:pPr>
            <a:r>
              <a:rPr lang="en-US">
                <a:latin typeface="Avenir Book"/>
              </a:rPr>
              <a:t>Tree-based approach – </a:t>
            </a:r>
            <a:r>
              <a:rPr lang="en-US" err="1">
                <a:latin typeface="Avenir Book"/>
              </a:rPr>
              <a:t>XGBoost</a:t>
            </a:r>
            <a:endParaRPr lang="en-US">
              <a:latin typeface="Avenir Book"/>
            </a:endParaRPr>
          </a:p>
          <a:p>
            <a:pPr marL="342900" indent="-342900">
              <a:buAutoNum type="arabicPeriod"/>
            </a:pPr>
            <a:r>
              <a:rPr lang="en-US">
                <a:latin typeface="Avenir Book"/>
              </a:rPr>
              <a:t>Tree-based approach – Random Forest</a:t>
            </a:r>
          </a:p>
          <a:p>
            <a:pPr marL="342900" indent="-342900">
              <a:buAutoNum type="arabicPeriod"/>
            </a:pPr>
            <a:r>
              <a:rPr lang="en-US">
                <a:latin typeface="Avenir Book"/>
              </a:rPr>
              <a:t>GARCH</a:t>
            </a:r>
          </a:p>
          <a:p>
            <a:pPr marL="342900" indent="-342900">
              <a:buAutoNum type="arabicPeriod"/>
            </a:pPr>
            <a:endParaRPr lang="en-US">
              <a:latin typeface="Avenir Book"/>
            </a:endParaRPr>
          </a:p>
          <a:p>
            <a:endParaRPr lang="en-US">
              <a:latin typeface="Avenir Book" panose="02000503020000020003" pitchFamily="2" charset="0"/>
            </a:endParaRPr>
          </a:p>
          <a:p>
            <a:pPr marL="342900" indent="-342900">
              <a:buAutoNum type="arabicPeriod"/>
            </a:pPr>
            <a:endParaRPr lang="en-US">
              <a:latin typeface="Avenir Book" panose="02000503020000020003" pitchFamily="2" charset="0"/>
            </a:endParaRPr>
          </a:p>
          <a:p>
            <a:pPr marL="342900" indent="-342900">
              <a:buAutoNum type="arabicPeriod"/>
            </a:pPr>
            <a:endParaRPr lang="en-US">
              <a:latin typeface="Avenir Book" panose="02000503020000020003" pitchFamily="2" charset="0"/>
            </a:endParaRPr>
          </a:p>
          <a:p>
            <a:endParaRPr lang="en-US">
              <a:latin typeface="Avenir Book" panose="02000503020000020003" pitchFamily="2" charset="0"/>
            </a:endParaRPr>
          </a:p>
        </p:txBody>
      </p:sp>
    </p:spTree>
    <p:extLst>
      <p:ext uri="{BB962C8B-B14F-4D97-AF65-F5344CB8AC3E}">
        <p14:creationId xmlns:p14="http://schemas.microsoft.com/office/powerpoint/2010/main" val="67355834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A7ECF8E3-F67C-197D-C17C-A2673CD48898}"/>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20" y="10"/>
            <a:ext cx="9143980" cy="5143490"/>
          </a:xfrm>
          <a:prstGeom prst="rect">
            <a:avLst/>
          </a:prstGeom>
          <a:pattFill prst="pct5">
            <a:fgClr>
              <a:srgbClr val="C00000"/>
            </a:fgClr>
            <a:bgClr>
              <a:schemeClr val="bg1"/>
            </a:bgClr>
          </a:pattFill>
        </p:spPr>
      </p:pic>
      <p:sp>
        <p:nvSpPr>
          <p:cNvPr id="2" name="Title 1">
            <a:extLst>
              <a:ext uri="{FF2B5EF4-FFF2-40B4-BE49-F238E27FC236}">
                <a16:creationId xmlns:a16="http://schemas.microsoft.com/office/drawing/2014/main" id="{80D29B74-EC0F-3969-A1AD-B9C104342CE4}"/>
              </a:ext>
            </a:extLst>
          </p:cNvPr>
          <p:cNvSpPr>
            <a:spLocks noGrp="1"/>
          </p:cNvSpPr>
          <p:nvPr>
            <p:ph type="title"/>
          </p:nvPr>
        </p:nvSpPr>
        <p:spPr>
          <a:xfrm>
            <a:off x="1327741" y="429091"/>
            <a:ext cx="6721106" cy="783021"/>
          </a:xfrm>
          <a:noFill/>
          <a:ln w="38100" cap="sq">
            <a:solidFill>
              <a:schemeClr val="tx1"/>
            </a:solidFill>
            <a:miter lim="800000"/>
          </a:ln>
        </p:spPr>
        <p:txBody>
          <a:bodyPr vert="horz" lIns="274320" tIns="182880" rIns="274320" bIns="182880" rtlCol="0" anchor="ctr" anchorCtr="1">
            <a:noAutofit/>
          </a:bodyPr>
          <a:lstStyle/>
          <a:p>
            <a:pPr defTabSz="914400"/>
            <a:r>
              <a:rPr lang="en-US" sz="1800" spc="200">
                <a:solidFill>
                  <a:schemeClr val="tx1"/>
                </a:solidFill>
                <a:latin typeface="Avenir Book"/>
              </a:rPr>
              <a:t>LARS</a:t>
            </a:r>
            <a:endParaRPr lang="en-US"/>
          </a:p>
        </p:txBody>
      </p:sp>
      <p:pic>
        <p:nvPicPr>
          <p:cNvPr id="4" name="Picture 3" descr="A graph with blue squares&#10;&#10;Description automatically generated">
            <a:extLst>
              <a:ext uri="{FF2B5EF4-FFF2-40B4-BE49-F238E27FC236}">
                <a16:creationId xmlns:a16="http://schemas.microsoft.com/office/drawing/2014/main" id="{A9C5ADDD-CFA7-F464-EA4A-5B26519104B8}"/>
              </a:ext>
            </a:extLst>
          </p:cNvPr>
          <p:cNvPicPr>
            <a:picLocks noChangeAspect="1"/>
          </p:cNvPicPr>
          <p:nvPr/>
        </p:nvPicPr>
        <p:blipFill>
          <a:blip r:embed="rId4"/>
          <a:stretch>
            <a:fillRect/>
          </a:stretch>
        </p:blipFill>
        <p:spPr>
          <a:xfrm>
            <a:off x="5247032" y="1930675"/>
            <a:ext cx="3540815" cy="2226366"/>
          </a:xfrm>
          <a:prstGeom prst="rect">
            <a:avLst/>
          </a:prstGeom>
        </p:spPr>
      </p:pic>
      <p:pic>
        <p:nvPicPr>
          <p:cNvPr id="6" name="Picture 5">
            <a:extLst>
              <a:ext uri="{FF2B5EF4-FFF2-40B4-BE49-F238E27FC236}">
                <a16:creationId xmlns:a16="http://schemas.microsoft.com/office/drawing/2014/main" id="{14361D84-A094-FA44-6DAB-0318D0387E8C}"/>
              </a:ext>
            </a:extLst>
          </p:cNvPr>
          <p:cNvPicPr>
            <a:picLocks noChangeAspect="1"/>
          </p:cNvPicPr>
          <p:nvPr/>
        </p:nvPicPr>
        <p:blipFill>
          <a:blip r:embed="rId5"/>
          <a:stretch>
            <a:fillRect/>
          </a:stretch>
        </p:blipFill>
        <p:spPr>
          <a:xfrm>
            <a:off x="356151" y="2471210"/>
            <a:ext cx="4638261" cy="2354558"/>
          </a:xfrm>
          <a:prstGeom prst="rect">
            <a:avLst/>
          </a:prstGeom>
        </p:spPr>
      </p:pic>
      <p:sp>
        <p:nvSpPr>
          <p:cNvPr id="7" name="TextBox 6">
            <a:extLst>
              <a:ext uri="{FF2B5EF4-FFF2-40B4-BE49-F238E27FC236}">
                <a16:creationId xmlns:a16="http://schemas.microsoft.com/office/drawing/2014/main" id="{C3563EB9-4FFB-9B24-0252-EB63E2B8B2DF}"/>
              </a:ext>
            </a:extLst>
          </p:cNvPr>
          <p:cNvSpPr txBox="1"/>
          <p:nvPr/>
        </p:nvSpPr>
        <p:spPr>
          <a:xfrm>
            <a:off x="472108" y="1391478"/>
            <a:ext cx="455543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ea typeface="+mn-lt"/>
                <a:cs typeface="+mn-lt"/>
              </a:rPr>
              <a:t>Mean Cross-Validation Score (LARS): 0.010625557575596233
STD of RMSE (Cross-Validation, LARS): 0.02045888504668337</a:t>
            </a:r>
          </a:p>
          <a:p>
            <a:r>
              <a:rPr lang="en-US" sz="1000">
                <a:ea typeface="+mn-lt"/>
                <a:cs typeface="+mn-lt"/>
              </a:rPr>
              <a:t>Root Mean Squared Error on Test Set (LARS): 0.03208367771025552</a:t>
            </a:r>
          </a:p>
          <a:p>
            <a:r>
              <a:rPr lang="en-US" sz="1000">
                <a:ea typeface="+mn-lt"/>
                <a:cs typeface="+mn-lt"/>
              </a:rPr>
              <a:t>Mean Cross-Validation Score (Random Forest): 0.04168947461545898
STD of RMSE (Cross-Validation, Random Forest): 0.019707610442369636</a:t>
            </a:r>
          </a:p>
          <a:p>
            <a:r>
              <a:rPr lang="en-US" sz="1000">
                <a:ea typeface="+mn-lt"/>
                <a:cs typeface="+mn-lt"/>
              </a:rPr>
              <a:t>Root Mean Squared Error on Test Set (Random Forest): 0.02459708158748561</a:t>
            </a:r>
            <a:endParaRPr lang="en-US"/>
          </a:p>
        </p:txBody>
      </p:sp>
    </p:spTree>
    <p:extLst>
      <p:ext uri="{BB962C8B-B14F-4D97-AF65-F5344CB8AC3E}">
        <p14:creationId xmlns:p14="http://schemas.microsoft.com/office/powerpoint/2010/main" val="224827317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A7ECF8E3-F67C-197D-C17C-A2673CD48898}"/>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20" y="10"/>
            <a:ext cx="9143980" cy="5143490"/>
          </a:xfrm>
          <a:prstGeom prst="rect">
            <a:avLst/>
          </a:prstGeom>
          <a:pattFill prst="pct5">
            <a:fgClr>
              <a:srgbClr val="C00000"/>
            </a:fgClr>
            <a:bgClr>
              <a:schemeClr val="bg1"/>
            </a:bgClr>
          </a:pattFill>
        </p:spPr>
      </p:pic>
      <p:sp>
        <p:nvSpPr>
          <p:cNvPr id="2" name="Title 1">
            <a:extLst>
              <a:ext uri="{FF2B5EF4-FFF2-40B4-BE49-F238E27FC236}">
                <a16:creationId xmlns:a16="http://schemas.microsoft.com/office/drawing/2014/main" id="{80D29B74-EC0F-3969-A1AD-B9C104342CE4}"/>
              </a:ext>
            </a:extLst>
          </p:cNvPr>
          <p:cNvSpPr>
            <a:spLocks noGrp="1"/>
          </p:cNvSpPr>
          <p:nvPr>
            <p:ph type="title"/>
          </p:nvPr>
        </p:nvSpPr>
        <p:spPr>
          <a:xfrm>
            <a:off x="1327741" y="429091"/>
            <a:ext cx="6721106" cy="783021"/>
          </a:xfrm>
          <a:noFill/>
          <a:ln w="38100" cap="sq">
            <a:solidFill>
              <a:schemeClr val="tx1"/>
            </a:solidFill>
            <a:miter lim="800000"/>
          </a:ln>
        </p:spPr>
        <p:txBody>
          <a:bodyPr vert="horz" lIns="274320" tIns="182880" rIns="274320" bIns="182880" rtlCol="0" anchor="ctr" anchorCtr="1">
            <a:noAutofit/>
          </a:bodyPr>
          <a:lstStyle/>
          <a:p>
            <a:pPr defTabSz="914400"/>
            <a:r>
              <a:rPr lang="en-US" sz="2000" spc="200" err="1">
                <a:solidFill>
                  <a:schemeClr val="tx1"/>
                </a:solidFill>
              </a:rPr>
              <a:t>XGboost</a:t>
            </a:r>
          </a:p>
        </p:txBody>
      </p:sp>
      <p:pic>
        <p:nvPicPr>
          <p:cNvPr id="3" name="Picture 2">
            <a:extLst>
              <a:ext uri="{FF2B5EF4-FFF2-40B4-BE49-F238E27FC236}">
                <a16:creationId xmlns:a16="http://schemas.microsoft.com/office/drawing/2014/main" id="{B3DF3B33-C5CB-401B-0A77-CA8FC5E27DAE}"/>
              </a:ext>
            </a:extLst>
          </p:cNvPr>
          <p:cNvPicPr>
            <a:picLocks noChangeAspect="1"/>
          </p:cNvPicPr>
          <p:nvPr/>
        </p:nvPicPr>
        <p:blipFill>
          <a:blip r:embed="rId4"/>
          <a:stretch>
            <a:fillRect/>
          </a:stretch>
        </p:blipFill>
        <p:spPr>
          <a:xfrm>
            <a:off x="801765" y="2729661"/>
            <a:ext cx="5002623" cy="2294495"/>
          </a:xfrm>
          <a:prstGeom prst="rect">
            <a:avLst/>
          </a:prstGeom>
        </p:spPr>
      </p:pic>
      <p:pic>
        <p:nvPicPr>
          <p:cNvPr id="4" name="Picture 3">
            <a:extLst>
              <a:ext uri="{FF2B5EF4-FFF2-40B4-BE49-F238E27FC236}">
                <a16:creationId xmlns:a16="http://schemas.microsoft.com/office/drawing/2014/main" id="{1D57D641-42A7-C8CF-14CC-3688908C1AB0}"/>
              </a:ext>
            </a:extLst>
          </p:cNvPr>
          <p:cNvPicPr>
            <a:picLocks noChangeAspect="1"/>
          </p:cNvPicPr>
          <p:nvPr/>
        </p:nvPicPr>
        <p:blipFill>
          <a:blip r:embed="rId5"/>
          <a:stretch>
            <a:fillRect/>
          </a:stretch>
        </p:blipFill>
        <p:spPr>
          <a:xfrm>
            <a:off x="6210430" y="1500954"/>
            <a:ext cx="2445533" cy="3524250"/>
          </a:xfrm>
          <a:prstGeom prst="rect">
            <a:avLst/>
          </a:prstGeom>
        </p:spPr>
      </p:pic>
      <p:sp>
        <p:nvSpPr>
          <p:cNvPr id="6" name="TextBox 5">
            <a:extLst>
              <a:ext uri="{FF2B5EF4-FFF2-40B4-BE49-F238E27FC236}">
                <a16:creationId xmlns:a16="http://schemas.microsoft.com/office/drawing/2014/main" id="{427F8DA9-EA9E-D888-7CC1-545088904EE9}"/>
              </a:ext>
            </a:extLst>
          </p:cNvPr>
          <p:cNvSpPr txBox="1"/>
          <p:nvPr/>
        </p:nvSpPr>
        <p:spPr>
          <a:xfrm>
            <a:off x="799700" y="1498755"/>
            <a:ext cx="497324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Mean Cross-Validation Score: -2562.910990012464</a:t>
            </a:r>
          </a:p>
          <a:p>
            <a:r>
              <a:rPr lang="en-US" sz="1100">
                <a:ea typeface="+mn-lt"/>
                <a:cs typeface="+mn-lt"/>
              </a:rPr>
              <a:t>MEAN of Mean Squared Error: 2562.910990012464</a:t>
            </a:r>
          </a:p>
          <a:p>
            <a:r>
              <a:rPr lang="en-US" sz="1100">
                <a:ea typeface="+mn-lt"/>
                <a:cs typeface="+mn-lt"/>
              </a:rPr>
              <a:t>STD of RMSE Squared Error: 16.260633923676917</a:t>
            </a:r>
          </a:p>
          <a:p>
            <a:r>
              <a:rPr lang="en-US" sz="1100">
                <a:solidFill>
                  <a:srgbClr val="FFFFFF"/>
                </a:solidFill>
                <a:ea typeface="+mn-lt"/>
                <a:cs typeface="+mn-lt"/>
              </a:rPr>
              <a:t>Root Mean Squared Error on Test Set: 47.94270303615172</a:t>
            </a:r>
          </a:p>
        </p:txBody>
      </p:sp>
      <p:sp>
        <p:nvSpPr>
          <p:cNvPr id="7" name="TextBox 6">
            <a:extLst>
              <a:ext uri="{FF2B5EF4-FFF2-40B4-BE49-F238E27FC236}">
                <a16:creationId xmlns:a16="http://schemas.microsoft.com/office/drawing/2014/main" id="{17880074-A945-4946-8FDE-82D3D8B91609}"/>
              </a:ext>
            </a:extLst>
          </p:cNvPr>
          <p:cNvSpPr txBox="1"/>
          <p:nvPr/>
        </p:nvSpPr>
        <p:spPr>
          <a:xfrm>
            <a:off x="799301" y="2270014"/>
            <a:ext cx="551677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Accuracy- </a:t>
            </a:r>
          </a:p>
          <a:p>
            <a:r>
              <a:rPr lang="en-US" sz="1100">
                <a:solidFill>
                  <a:srgbClr val="FFFFFF"/>
                </a:solidFill>
                <a:ea typeface="+mn-lt"/>
                <a:cs typeface="+mn-lt"/>
              </a:rPr>
              <a:t>Root Mean Squared Error: 9.330181771443185</a:t>
            </a:r>
            <a:endParaRPr lang="en-US" sz="1100">
              <a:solidFill>
                <a:srgbClr val="FFFFFF"/>
              </a:solidFill>
            </a:endParaRPr>
          </a:p>
        </p:txBody>
      </p:sp>
    </p:spTree>
    <p:extLst>
      <p:ext uri="{BB962C8B-B14F-4D97-AF65-F5344CB8AC3E}">
        <p14:creationId xmlns:p14="http://schemas.microsoft.com/office/powerpoint/2010/main" val="255949482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a:extLst>
            <a:ext uri="{FF2B5EF4-FFF2-40B4-BE49-F238E27FC236}">
              <a16:creationId xmlns:a16="http://schemas.microsoft.com/office/drawing/2014/main" id="{94E4D1EF-9EBB-443B-8D5A-8A790AFA70C9}"/>
            </a:ext>
          </a:extLst>
        </p:cNvPr>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C873A7C0-3331-9BD8-7FE5-A7E5A9DEE357}"/>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20" y="10"/>
            <a:ext cx="9143980" cy="5143490"/>
          </a:xfrm>
          <a:prstGeom prst="rect">
            <a:avLst/>
          </a:prstGeom>
          <a:pattFill prst="pct5">
            <a:fgClr>
              <a:srgbClr val="C00000"/>
            </a:fgClr>
            <a:bgClr>
              <a:schemeClr val="bg1"/>
            </a:bgClr>
          </a:pattFill>
        </p:spPr>
      </p:pic>
      <p:sp>
        <p:nvSpPr>
          <p:cNvPr id="2" name="Title 1">
            <a:extLst>
              <a:ext uri="{FF2B5EF4-FFF2-40B4-BE49-F238E27FC236}">
                <a16:creationId xmlns:a16="http://schemas.microsoft.com/office/drawing/2014/main" id="{77E11B5A-5442-5EE8-E005-13F77EA7BEF7}"/>
              </a:ext>
            </a:extLst>
          </p:cNvPr>
          <p:cNvSpPr>
            <a:spLocks noGrp="1"/>
          </p:cNvSpPr>
          <p:nvPr>
            <p:ph type="title"/>
          </p:nvPr>
        </p:nvSpPr>
        <p:spPr>
          <a:xfrm>
            <a:off x="1327741" y="429091"/>
            <a:ext cx="6721106" cy="783021"/>
          </a:xfrm>
          <a:noFill/>
          <a:ln w="38100" cap="sq">
            <a:solidFill>
              <a:schemeClr val="tx1"/>
            </a:solidFill>
            <a:miter lim="800000"/>
          </a:ln>
        </p:spPr>
        <p:txBody>
          <a:bodyPr vert="horz" lIns="274320" tIns="182880" rIns="274320" bIns="182880" rtlCol="0" anchor="ctr" anchorCtr="1">
            <a:noAutofit/>
          </a:bodyPr>
          <a:lstStyle/>
          <a:p>
            <a:pPr defTabSz="914400"/>
            <a:r>
              <a:rPr lang="en-US" sz="2000" spc="200">
                <a:solidFill>
                  <a:schemeClr val="tx1"/>
                </a:solidFill>
              </a:rPr>
              <a:t>Random Forrest Regressor</a:t>
            </a:r>
          </a:p>
        </p:txBody>
      </p:sp>
      <p:sp>
        <p:nvSpPr>
          <p:cNvPr id="7" name="TextBox 6">
            <a:extLst>
              <a:ext uri="{FF2B5EF4-FFF2-40B4-BE49-F238E27FC236}">
                <a16:creationId xmlns:a16="http://schemas.microsoft.com/office/drawing/2014/main" id="{D633DB9C-DACC-6890-99FB-14D32D6EE502}"/>
              </a:ext>
            </a:extLst>
          </p:cNvPr>
          <p:cNvSpPr txBox="1"/>
          <p:nvPr/>
        </p:nvSpPr>
        <p:spPr>
          <a:xfrm>
            <a:off x="646901" y="1889880"/>
            <a:ext cx="3659398"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100">
                <a:solidFill>
                  <a:srgbClr val="FFFFFF"/>
                </a:solidFill>
              </a:rPr>
              <a:t>The </a:t>
            </a:r>
            <a:r>
              <a:rPr lang="en-US" sz="1100" err="1">
                <a:solidFill>
                  <a:srgbClr val="FFFFFF"/>
                </a:solidFill>
              </a:rPr>
              <a:t>RandomForestRegressor</a:t>
            </a:r>
            <a:r>
              <a:rPr lang="en-US" sz="1100">
                <a:solidFill>
                  <a:srgbClr val="FFFFFF"/>
                </a:solidFill>
              </a:rPr>
              <a:t> model is a specific implementation of the random forest algorithm for regression tasks</a:t>
            </a:r>
            <a:br>
              <a:rPr lang="en-US" sz="1100">
                <a:solidFill>
                  <a:srgbClr val="FFFFFF"/>
                </a:solidFill>
              </a:rPr>
            </a:br>
            <a:endParaRPr lang="en-US" sz="1100">
              <a:solidFill>
                <a:srgbClr val="FFFFFF"/>
              </a:solidFill>
            </a:endParaRPr>
          </a:p>
          <a:p>
            <a:pPr marL="171450" indent="-171450">
              <a:buFont typeface="Arial"/>
              <a:buChar char="•"/>
            </a:pPr>
            <a:r>
              <a:rPr lang="en-US" sz="1100"/>
              <a:t>The base models in a random forest are decision trees. Decision trees are built by recursively splitting the data based on the features to create a tree-like structure that makes predictions.</a:t>
            </a:r>
          </a:p>
          <a:p>
            <a:endParaRPr lang="en-US" sz="1100"/>
          </a:p>
          <a:p>
            <a:pPr marL="171450" indent="-171450">
              <a:buFont typeface="Arial"/>
              <a:buChar char="•"/>
            </a:pPr>
            <a:r>
              <a:rPr lang="en-US" sz="1100" err="1"/>
              <a:t>RandomForestRegressor</a:t>
            </a:r>
            <a:r>
              <a:rPr lang="en-US" sz="1100"/>
              <a:t> is designed for regression tasks, where the goal is to predict a continuous output variable (e.g., predicting stock prices, housing prices).</a:t>
            </a:r>
          </a:p>
        </p:txBody>
      </p:sp>
      <p:pic>
        <p:nvPicPr>
          <p:cNvPr id="4" name="Picture 3">
            <a:extLst>
              <a:ext uri="{FF2B5EF4-FFF2-40B4-BE49-F238E27FC236}">
                <a16:creationId xmlns:a16="http://schemas.microsoft.com/office/drawing/2014/main" id="{3B7770C4-70E3-A903-BC97-8EF60406CAFB}"/>
              </a:ext>
            </a:extLst>
          </p:cNvPr>
          <p:cNvPicPr>
            <a:picLocks noChangeAspect="1"/>
          </p:cNvPicPr>
          <p:nvPr/>
        </p:nvPicPr>
        <p:blipFill>
          <a:blip r:embed="rId4"/>
          <a:stretch>
            <a:fillRect/>
          </a:stretch>
        </p:blipFill>
        <p:spPr>
          <a:xfrm>
            <a:off x="4365481" y="1618818"/>
            <a:ext cx="3686175" cy="2867025"/>
          </a:xfrm>
          <a:prstGeom prst="rect">
            <a:avLst/>
          </a:prstGeom>
        </p:spPr>
      </p:pic>
    </p:spTree>
    <p:extLst>
      <p:ext uri="{BB962C8B-B14F-4D97-AF65-F5344CB8AC3E}">
        <p14:creationId xmlns:p14="http://schemas.microsoft.com/office/powerpoint/2010/main" val="325524645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a:extLst>
            <a:ext uri="{FF2B5EF4-FFF2-40B4-BE49-F238E27FC236}">
              <a16:creationId xmlns:a16="http://schemas.microsoft.com/office/drawing/2014/main" id="{CF42DAE2-C0E4-BDB9-B856-DBF315D243CA}"/>
            </a:ext>
          </a:extLst>
        </p:cNvPr>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EB85A030-BD27-9BC8-622B-ED929C2C2A14}"/>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20" y="10"/>
            <a:ext cx="9143980" cy="5143490"/>
          </a:xfrm>
          <a:prstGeom prst="rect">
            <a:avLst/>
          </a:prstGeom>
          <a:pattFill prst="pct5">
            <a:fgClr>
              <a:srgbClr val="C00000"/>
            </a:fgClr>
            <a:bgClr>
              <a:schemeClr val="bg1"/>
            </a:bgClr>
          </a:pattFill>
        </p:spPr>
      </p:pic>
      <p:sp>
        <p:nvSpPr>
          <p:cNvPr id="2" name="Title 1">
            <a:extLst>
              <a:ext uri="{FF2B5EF4-FFF2-40B4-BE49-F238E27FC236}">
                <a16:creationId xmlns:a16="http://schemas.microsoft.com/office/drawing/2014/main" id="{DA365E11-3CCC-9852-1B4F-C013F15163C5}"/>
              </a:ext>
            </a:extLst>
          </p:cNvPr>
          <p:cNvSpPr>
            <a:spLocks noGrp="1"/>
          </p:cNvSpPr>
          <p:nvPr>
            <p:ph type="title"/>
          </p:nvPr>
        </p:nvSpPr>
        <p:spPr>
          <a:xfrm>
            <a:off x="1327741" y="429091"/>
            <a:ext cx="6721106" cy="783021"/>
          </a:xfrm>
          <a:noFill/>
          <a:ln w="38100" cap="sq">
            <a:solidFill>
              <a:schemeClr val="tx1"/>
            </a:solidFill>
            <a:miter lim="800000"/>
          </a:ln>
        </p:spPr>
        <p:txBody>
          <a:bodyPr vert="horz" lIns="274320" tIns="182880" rIns="274320" bIns="182880" rtlCol="0" anchor="ctr" anchorCtr="1">
            <a:noAutofit/>
          </a:bodyPr>
          <a:lstStyle/>
          <a:p>
            <a:pPr defTabSz="914400"/>
            <a:r>
              <a:rPr lang="en-US" sz="2000" spc="200">
                <a:solidFill>
                  <a:schemeClr val="tx1"/>
                </a:solidFill>
              </a:rPr>
              <a:t>Random Forrest Regressor</a:t>
            </a:r>
          </a:p>
        </p:txBody>
      </p:sp>
      <p:sp>
        <p:nvSpPr>
          <p:cNvPr id="7" name="TextBox 6">
            <a:extLst>
              <a:ext uri="{FF2B5EF4-FFF2-40B4-BE49-F238E27FC236}">
                <a16:creationId xmlns:a16="http://schemas.microsoft.com/office/drawing/2014/main" id="{23264CA4-5035-FFFF-2083-BFEA2D65F7F6}"/>
              </a:ext>
            </a:extLst>
          </p:cNvPr>
          <p:cNvSpPr txBox="1"/>
          <p:nvPr/>
        </p:nvSpPr>
        <p:spPr>
          <a:xfrm>
            <a:off x="704051" y="1499355"/>
            <a:ext cx="551677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Mean Squared Error: 0.000595421167789756</a:t>
            </a:r>
          </a:p>
          <a:p>
            <a:r>
              <a:rPr lang="en-US" sz="1100">
                <a:solidFill>
                  <a:srgbClr val="FFFFFF"/>
                </a:solidFill>
                <a:ea typeface="+mn-lt"/>
                <a:cs typeface="+mn-lt"/>
              </a:rPr>
              <a:t>Root Mean Squared Error: 0.0244012534061215</a:t>
            </a:r>
            <a:endParaRPr lang="en-US" sz="1100">
              <a:solidFill>
                <a:srgbClr val="FFFFFF"/>
              </a:solidFill>
            </a:endParaRPr>
          </a:p>
        </p:txBody>
      </p:sp>
      <p:pic>
        <p:nvPicPr>
          <p:cNvPr id="8" name="Picture 7" descr="A screenshot of a computer code&#10;&#10;Description automatically generated">
            <a:extLst>
              <a:ext uri="{FF2B5EF4-FFF2-40B4-BE49-F238E27FC236}">
                <a16:creationId xmlns:a16="http://schemas.microsoft.com/office/drawing/2014/main" id="{7DCF028D-019E-D2D5-68F8-C886CCEDBD9A}"/>
              </a:ext>
            </a:extLst>
          </p:cNvPr>
          <p:cNvPicPr>
            <a:picLocks noChangeAspect="1"/>
          </p:cNvPicPr>
          <p:nvPr/>
        </p:nvPicPr>
        <p:blipFill>
          <a:blip r:embed="rId4"/>
          <a:stretch>
            <a:fillRect/>
          </a:stretch>
        </p:blipFill>
        <p:spPr>
          <a:xfrm>
            <a:off x="6271086" y="1498023"/>
            <a:ext cx="2593920" cy="3489613"/>
          </a:xfrm>
          <a:prstGeom prst="rect">
            <a:avLst/>
          </a:prstGeom>
        </p:spPr>
      </p:pic>
      <p:pic>
        <p:nvPicPr>
          <p:cNvPr id="12" name="Picture 11">
            <a:extLst>
              <a:ext uri="{FF2B5EF4-FFF2-40B4-BE49-F238E27FC236}">
                <a16:creationId xmlns:a16="http://schemas.microsoft.com/office/drawing/2014/main" id="{00C4BDB1-31DC-9F11-52C8-FF67EEB75DE1}"/>
              </a:ext>
            </a:extLst>
          </p:cNvPr>
          <p:cNvPicPr>
            <a:picLocks noChangeAspect="1"/>
          </p:cNvPicPr>
          <p:nvPr/>
        </p:nvPicPr>
        <p:blipFill>
          <a:blip r:embed="rId5"/>
          <a:stretch>
            <a:fillRect/>
          </a:stretch>
        </p:blipFill>
        <p:spPr>
          <a:xfrm>
            <a:off x="701386" y="2046240"/>
            <a:ext cx="5437910" cy="2722224"/>
          </a:xfrm>
          <a:prstGeom prst="rect">
            <a:avLst/>
          </a:prstGeom>
        </p:spPr>
      </p:pic>
    </p:spTree>
    <p:extLst>
      <p:ext uri="{BB962C8B-B14F-4D97-AF65-F5344CB8AC3E}">
        <p14:creationId xmlns:p14="http://schemas.microsoft.com/office/powerpoint/2010/main" val="2095366752"/>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A7ECF8E3-F67C-197D-C17C-A2673CD48898}"/>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20" y="10"/>
            <a:ext cx="9143980" cy="5143490"/>
          </a:xfrm>
          <a:prstGeom prst="rect">
            <a:avLst/>
          </a:prstGeom>
          <a:pattFill prst="pct5">
            <a:fgClr>
              <a:srgbClr val="C00000"/>
            </a:fgClr>
            <a:bgClr>
              <a:schemeClr val="bg1"/>
            </a:bgClr>
          </a:pattFill>
        </p:spPr>
      </p:pic>
      <p:sp>
        <p:nvSpPr>
          <p:cNvPr id="2" name="Title 1">
            <a:extLst>
              <a:ext uri="{FF2B5EF4-FFF2-40B4-BE49-F238E27FC236}">
                <a16:creationId xmlns:a16="http://schemas.microsoft.com/office/drawing/2014/main" id="{80D29B74-EC0F-3969-A1AD-B9C104342CE4}"/>
              </a:ext>
            </a:extLst>
          </p:cNvPr>
          <p:cNvSpPr>
            <a:spLocks noGrp="1"/>
          </p:cNvSpPr>
          <p:nvPr>
            <p:ph type="title"/>
          </p:nvPr>
        </p:nvSpPr>
        <p:spPr>
          <a:xfrm>
            <a:off x="1327741" y="459170"/>
            <a:ext cx="6721106" cy="783021"/>
          </a:xfrm>
          <a:noFill/>
          <a:ln w="38100" cap="sq">
            <a:solidFill>
              <a:schemeClr val="tx1"/>
            </a:solidFill>
            <a:miter lim="800000"/>
          </a:ln>
        </p:spPr>
        <p:txBody>
          <a:bodyPr vert="horz" lIns="274320" tIns="182880" rIns="274320" bIns="182880" rtlCol="0" anchor="ctr" anchorCtr="1">
            <a:noAutofit/>
          </a:bodyPr>
          <a:lstStyle/>
          <a:p>
            <a:pPr defTabSz="914400"/>
            <a:r>
              <a:rPr lang="en-US" sz="2000" spc="200">
                <a:solidFill>
                  <a:schemeClr val="tx1"/>
                </a:solidFill>
              </a:rPr>
              <a:t>GARCH</a:t>
            </a:r>
          </a:p>
        </p:txBody>
      </p:sp>
      <p:pic>
        <p:nvPicPr>
          <p:cNvPr id="4" name="Picture 3" descr="A screenshot of a computer&#10;&#10;Description automatically generated">
            <a:extLst>
              <a:ext uri="{FF2B5EF4-FFF2-40B4-BE49-F238E27FC236}">
                <a16:creationId xmlns:a16="http://schemas.microsoft.com/office/drawing/2014/main" id="{9FBF0FA5-E10B-9E64-A155-2396B638A753}"/>
              </a:ext>
            </a:extLst>
          </p:cNvPr>
          <p:cNvPicPr>
            <a:picLocks noChangeAspect="1"/>
          </p:cNvPicPr>
          <p:nvPr/>
        </p:nvPicPr>
        <p:blipFill>
          <a:blip r:embed="rId4"/>
          <a:stretch>
            <a:fillRect/>
          </a:stretch>
        </p:blipFill>
        <p:spPr>
          <a:xfrm>
            <a:off x="596348" y="2434480"/>
            <a:ext cx="3694043" cy="2407310"/>
          </a:xfrm>
          <a:prstGeom prst="rect">
            <a:avLst/>
          </a:prstGeom>
        </p:spPr>
      </p:pic>
      <p:pic>
        <p:nvPicPr>
          <p:cNvPr id="7" name="Picture 6" descr="A black text with numbers&#10;&#10;Description automatically generated">
            <a:extLst>
              <a:ext uri="{FF2B5EF4-FFF2-40B4-BE49-F238E27FC236}">
                <a16:creationId xmlns:a16="http://schemas.microsoft.com/office/drawing/2014/main" id="{0D0D5396-B9A3-DB93-8FA9-83CD6B961948}"/>
              </a:ext>
            </a:extLst>
          </p:cNvPr>
          <p:cNvPicPr>
            <a:picLocks noChangeAspect="1"/>
          </p:cNvPicPr>
          <p:nvPr/>
        </p:nvPicPr>
        <p:blipFill>
          <a:blip r:embed="rId5"/>
          <a:stretch>
            <a:fillRect/>
          </a:stretch>
        </p:blipFill>
        <p:spPr>
          <a:xfrm>
            <a:off x="1002196" y="1478577"/>
            <a:ext cx="3105979" cy="745172"/>
          </a:xfrm>
          <a:prstGeom prst="rect">
            <a:avLst/>
          </a:prstGeom>
        </p:spPr>
      </p:pic>
      <p:sp>
        <p:nvSpPr>
          <p:cNvPr id="8" name="TextBox 7">
            <a:extLst>
              <a:ext uri="{FF2B5EF4-FFF2-40B4-BE49-F238E27FC236}">
                <a16:creationId xmlns:a16="http://schemas.microsoft.com/office/drawing/2014/main" id="{86120EE7-1133-F6B9-B506-4F8DB113FCAA}"/>
              </a:ext>
            </a:extLst>
          </p:cNvPr>
          <p:cNvSpPr txBox="1"/>
          <p:nvPr/>
        </p:nvSpPr>
        <p:spPr>
          <a:xfrm>
            <a:off x="4663109" y="1478445"/>
            <a:ext cx="397565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ea typeface="+mn-lt"/>
                <a:cs typeface="+mn-lt"/>
              </a:rPr>
              <a:t>The GARCH model is used to model financial time series data, particularly focusing on changing volatility over time, which is a common characteristic of stock market data. </a:t>
            </a:r>
            <a:endParaRPr lang="en-US">
              <a:solidFill>
                <a:srgbClr val="FFFFFF"/>
              </a:solidFill>
            </a:endParaRPr>
          </a:p>
        </p:txBody>
      </p:sp>
      <p:pic>
        <p:nvPicPr>
          <p:cNvPr id="9" name="Picture 8" descr="A graph with blue and red lines&#10;&#10;Description automatically generated">
            <a:extLst>
              <a:ext uri="{FF2B5EF4-FFF2-40B4-BE49-F238E27FC236}">
                <a16:creationId xmlns:a16="http://schemas.microsoft.com/office/drawing/2014/main" id="{6202DE30-E85A-398B-8103-1C783DB4B221}"/>
              </a:ext>
            </a:extLst>
          </p:cNvPr>
          <p:cNvPicPr>
            <a:picLocks noChangeAspect="1"/>
          </p:cNvPicPr>
          <p:nvPr/>
        </p:nvPicPr>
        <p:blipFill>
          <a:blip r:embed="rId6"/>
          <a:stretch>
            <a:fillRect/>
          </a:stretch>
        </p:blipFill>
        <p:spPr>
          <a:xfrm>
            <a:off x="4845326" y="2955546"/>
            <a:ext cx="3503544" cy="1924257"/>
          </a:xfrm>
          <a:prstGeom prst="rect">
            <a:avLst/>
          </a:prstGeom>
        </p:spPr>
      </p:pic>
    </p:spTree>
    <p:extLst>
      <p:ext uri="{BB962C8B-B14F-4D97-AF65-F5344CB8AC3E}">
        <p14:creationId xmlns:p14="http://schemas.microsoft.com/office/powerpoint/2010/main" val="184493585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A7ECF8E3-F67C-197D-C17C-A2673CD48898}"/>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20" y="10"/>
            <a:ext cx="9143980" cy="5143490"/>
          </a:xfrm>
          <a:prstGeom prst="rect">
            <a:avLst/>
          </a:prstGeom>
          <a:pattFill prst="pct5">
            <a:fgClr>
              <a:srgbClr val="C00000"/>
            </a:fgClr>
            <a:bgClr>
              <a:schemeClr val="bg1"/>
            </a:bgClr>
          </a:pattFill>
        </p:spPr>
      </p:pic>
      <p:pic>
        <p:nvPicPr>
          <p:cNvPr id="3" name="Picture 2" descr="A graph of blue dots&#10;&#10;Description automatically generated">
            <a:extLst>
              <a:ext uri="{FF2B5EF4-FFF2-40B4-BE49-F238E27FC236}">
                <a16:creationId xmlns:a16="http://schemas.microsoft.com/office/drawing/2014/main" id="{86A74CD6-03F2-1FF7-4EC9-EE8CE2FDEACD}"/>
              </a:ext>
            </a:extLst>
          </p:cNvPr>
          <p:cNvPicPr>
            <a:picLocks noChangeAspect="1"/>
          </p:cNvPicPr>
          <p:nvPr/>
        </p:nvPicPr>
        <p:blipFill>
          <a:blip r:embed="rId4"/>
          <a:stretch>
            <a:fillRect/>
          </a:stretch>
        </p:blipFill>
        <p:spPr>
          <a:xfrm>
            <a:off x="848968" y="2854955"/>
            <a:ext cx="3429001" cy="2021908"/>
          </a:xfrm>
          <a:prstGeom prst="rect">
            <a:avLst/>
          </a:prstGeom>
        </p:spPr>
      </p:pic>
      <p:pic>
        <p:nvPicPr>
          <p:cNvPr id="4" name="Picture 3" descr="A graph with blue dots&#10;&#10;Description automatically generated">
            <a:extLst>
              <a:ext uri="{FF2B5EF4-FFF2-40B4-BE49-F238E27FC236}">
                <a16:creationId xmlns:a16="http://schemas.microsoft.com/office/drawing/2014/main" id="{487BA98D-8CAE-A136-4BF7-91829159C724}"/>
              </a:ext>
            </a:extLst>
          </p:cNvPr>
          <p:cNvPicPr>
            <a:picLocks noChangeAspect="1"/>
          </p:cNvPicPr>
          <p:nvPr/>
        </p:nvPicPr>
        <p:blipFill>
          <a:blip r:embed="rId5"/>
          <a:stretch>
            <a:fillRect/>
          </a:stretch>
        </p:blipFill>
        <p:spPr>
          <a:xfrm>
            <a:off x="847995" y="217004"/>
            <a:ext cx="3091356" cy="2353090"/>
          </a:xfrm>
          <a:prstGeom prst="rect">
            <a:avLst/>
          </a:prstGeom>
        </p:spPr>
      </p:pic>
      <p:pic>
        <p:nvPicPr>
          <p:cNvPr id="6" name="Picture 5" descr="A graph of blue and orange lines&#10;&#10;Description automatically generated">
            <a:extLst>
              <a:ext uri="{FF2B5EF4-FFF2-40B4-BE49-F238E27FC236}">
                <a16:creationId xmlns:a16="http://schemas.microsoft.com/office/drawing/2014/main" id="{F76C7A23-890A-9A85-8472-41ACBFA8CE54}"/>
              </a:ext>
            </a:extLst>
          </p:cNvPr>
          <p:cNvPicPr>
            <a:picLocks noChangeAspect="1"/>
          </p:cNvPicPr>
          <p:nvPr/>
        </p:nvPicPr>
        <p:blipFill>
          <a:blip r:embed="rId6"/>
          <a:stretch>
            <a:fillRect/>
          </a:stretch>
        </p:blipFill>
        <p:spPr>
          <a:xfrm>
            <a:off x="4783207" y="2036686"/>
            <a:ext cx="4017066" cy="2461605"/>
          </a:xfrm>
          <a:prstGeom prst="rect">
            <a:avLst/>
          </a:prstGeom>
        </p:spPr>
      </p:pic>
      <p:sp>
        <p:nvSpPr>
          <p:cNvPr id="2" name="TextBox 1">
            <a:extLst>
              <a:ext uri="{FF2B5EF4-FFF2-40B4-BE49-F238E27FC236}">
                <a16:creationId xmlns:a16="http://schemas.microsoft.com/office/drawing/2014/main" id="{FE789B52-32CF-6FF3-EF08-763C9B79FD05}"/>
              </a:ext>
            </a:extLst>
          </p:cNvPr>
          <p:cNvSpPr txBox="1"/>
          <p:nvPr/>
        </p:nvSpPr>
        <p:spPr>
          <a:xfrm>
            <a:off x="4795630" y="347869"/>
            <a:ext cx="392595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ea typeface="+mn-lt"/>
                <a:cs typeface="+mn-lt"/>
              </a:rPr>
              <a:t>Using the fitted GARCH model to forecast future volatility. This can be useful for risk management and derivative pricing.</a:t>
            </a:r>
            <a:endParaRPr lang="en-US"/>
          </a:p>
        </p:txBody>
      </p:sp>
    </p:spTree>
    <p:extLst>
      <p:ext uri="{BB962C8B-B14F-4D97-AF65-F5344CB8AC3E}">
        <p14:creationId xmlns:p14="http://schemas.microsoft.com/office/powerpoint/2010/main" val="2644158102"/>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a:extLst>
            <a:ext uri="{FF2B5EF4-FFF2-40B4-BE49-F238E27FC236}">
              <a16:creationId xmlns:a16="http://schemas.microsoft.com/office/drawing/2014/main" id="{C232894E-7D88-D0C5-11A3-821E2B59A1D9}"/>
            </a:ext>
          </a:extLst>
        </p:cNvPr>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5AEB2284-BA94-5162-3F53-E50724527489}"/>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20" y="10"/>
            <a:ext cx="9143980" cy="5143490"/>
          </a:xfrm>
          <a:prstGeom prst="rect">
            <a:avLst/>
          </a:prstGeom>
          <a:pattFill prst="pct5">
            <a:fgClr>
              <a:srgbClr val="C00000"/>
            </a:fgClr>
            <a:bgClr>
              <a:schemeClr val="bg1"/>
            </a:bgClr>
          </a:pattFill>
        </p:spPr>
      </p:pic>
      <p:sp>
        <p:nvSpPr>
          <p:cNvPr id="10" name="Title 1">
            <a:extLst>
              <a:ext uri="{FF2B5EF4-FFF2-40B4-BE49-F238E27FC236}">
                <a16:creationId xmlns:a16="http://schemas.microsoft.com/office/drawing/2014/main" id="{58C14434-00AB-E7A3-AE17-25C8B89BA63C}"/>
              </a:ext>
            </a:extLst>
          </p:cNvPr>
          <p:cNvSpPr>
            <a:spLocks noGrp="1"/>
          </p:cNvSpPr>
          <p:nvPr>
            <p:ph type="title"/>
          </p:nvPr>
        </p:nvSpPr>
        <p:spPr>
          <a:xfrm>
            <a:off x="1327741" y="459170"/>
            <a:ext cx="6721106" cy="783021"/>
          </a:xfrm>
          <a:noFill/>
          <a:ln w="38100" cap="sq">
            <a:solidFill>
              <a:schemeClr val="tx1"/>
            </a:solidFill>
            <a:miter lim="800000"/>
          </a:ln>
        </p:spPr>
        <p:txBody>
          <a:bodyPr vert="horz" lIns="274320" tIns="182880" rIns="274320" bIns="182880" rtlCol="0" anchor="ctr" anchorCtr="1">
            <a:noAutofit/>
          </a:bodyPr>
          <a:lstStyle/>
          <a:p>
            <a:pPr defTabSz="914400"/>
            <a:r>
              <a:rPr lang="en-US" sz="2000" spc="200">
                <a:solidFill>
                  <a:schemeClr val="tx1"/>
                </a:solidFill>
              </a:rPr>
              <a:t>TRADING SIGNALS</a:t>
            </a:r>
          </a:p>
        </p:txBody>
      </p:sp>
      <p:pic>
        <p:nvPicPr>
          <p:cNvPr id="11" name="Picture 10" descr="A screenshot of a computer screen&#10;&#10;Description automatically generated">
            <a:extLst>
              <a:ext uri="{FF2B5EF4-FFF2-40B4-BE49-F238E27FC236}">
                <a16:creationId xmlns:a16="http://schemas.microsoft.com/office/drawing/2014/main" id="{B56A4E3D-7AD4-6BA0-20AE-A9BF47B024F2}"/>
              </a:ext>
            </a:extLst>
          </p:cNvPr>
          <p:cNvPicPr>
            <a:picLocks noChangeAspect="1"/>
          </p:cNvPicPr>
          <p:nvPr/>
        </p:nvPicPr>
        <p:blipFill>
          <a:blip r:embed="rId4"/>
          <a:stretch>
            <a:fillRect/>
          </a:stretch>
        </p:blipFill>
        <p:spPr>
          <a:xfrm>
            <a:off x="4512153" y="1622051"/>
            <a:ext cx="4263070" cy="3319743"/>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86C7D1C0-B7F6-BBB6-ACED-55709503108B}"/>
              </a:ext>
            </a:extLst>
          </p:cNvPr>
          <p:cNvPicPr>
            <a:picLocks noChangeAspect="1"/>
          </p:cNvPicPr>
          <p:nvPr/>
        </p:nvPicPr>
        <p:blipFill>
          <a:blip r:embed="rId5"/>
          <a:stretch>
            <a:fillRect/>
          </a:stretch>
        </p:blipFill>
        <p:spPr>
          <a:xfrm>
            <a:off x="143156" y="1618129"/>
            <a:ext cx="4159624" cy="3327588"/>
          </a:xfrm>
          <a:prstGeom prst="rect">
            <a:avLst/>
          </a:prstGeom>
        </p:spPr>
      </p:pic>
    </p:spTree>
    <p:extLst>
      <p:ext uri="{BB962C8B-B14F-4D97-AF65-F5344CB8AC3E}">
        <p14:creationId xmlns:p14="http://schemas.microsoft.com/office/powerpoint/2010/main" val="111767452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A7ECF8E3-F67C-197D-C17C-A2673CD48898}"/>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20" y="-85050"/>
            <a:ext cx="9143980" cy="5143490"/>
          </a:xfrm>
          <a:prstGeom prst="rect">
            <a:avLst/>
          </a:prstGeom>
          <a:pattFill prst="pct5">
            <a:fgClr>
              <a:srgbClr val="C00000"/>
            </a:fgClr>
            <a:bgClr>
              <a:schemeClr val="bg1"/>
            </a:bgClr>
          </a:pattFill>
        </p:spPr>
      </p:pic>
      <p:sp>
        <p:nvSpPr>
          <p:cNvPr id="2" name="Title 1">
            <a:extLst>
              <a:ext uri="{FF2B5EF4-FFF2-40B4-BE49-F238E27FC236}">
                <a16:creationId xmlns:a16="http://schemas.microsoft.com/office/drawing/2014/main" id="{80D29B74-EC0F-3969-A1AD-B9C104342CE4}"/>
              </a:ext>
            </a:extLst>
          </p:cNvPr>
          <p:cNvSpPr>
            <a:spLocks noGrp="1"/>
          </p:cNvSpPr>
          <p:nvPr>
            <p:ph type="title"/>
          </p:nvPr>
        </p:nvSpPr>
        <p:spPr>
          <a:xfrm>
            <a:off x="1211447" y="1956955"/>
            <a:ext cx="6721106" cy="783021"/>
          </a:xfrm>
          <a:noFill/>
          <a:ln w="38100" cap="sq">
            <a:solidFill>
              <a:schemeClr val="tx1"/>
            </a:solidFill>
            <a:miter lim="800000"/>
          </a:ln>
        </p:spPr>
        <p:txBody>
          <a:bodyPr vert="horz" lIns="274320" tIns="182880" rIns="274320" bIns="182880" rtlCol="0" anchor="ctr" anchorCtr="1">
            <a:noAutofit/>
          </a:bodyPr>
          <a:lstStyle/>
          <a:p>
            <a:pPr defTabSz="914400"/>
            <a:r>
              <a:rPr lang="en-US" sz="3600" i="1" spc="200">
                <a:solidFill>
                  <a:schemeClr val="tx1"/>
                </a:solidFill>
                <a:latin typeface="Avenir Book" panose="02000503020000020003" pitchFamily="2" charset="0"/>
                <a:cs typeface="Times New Roman" panose="02020603050405020304" pitchFamily="18" charset="0"/>
              </a:rPr>
              <a:t>Thank you!</a:t>
            </a:r>
          </a:p>
        </p:txBody>
      </p:sp>
    </p:spTree>
    <p:extLst>
      <p:ext uri="{BB962C8B-B14F-4D97-AF65-F5344CB8AC3E}">
        <p14:creationId xmlns:p14="http://schemas.microsoft.com/office/powerpoint/2010/main" val="373734353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A7ECF8E3-F67C-197D-C17C-A2673CD48898}"/>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20" y="10"/>
            <a:ext cx="9143980" cy="5143490"/>
          </a:xfrm>
          <a:prstGeom prst="rect">
            <a:avLst/>
          </a:prstGeom>
          <a:pattFill prst="pct5">
            <a:fgClr>
              <a:srgbClr val="C00000"/>
            </a:fgClr>
            <a:bgClr>
              <a:schemeClr val="bg1"/>
            </a:bgClr>
          </a:pattFill>
        </p:spPr>
      </p:pic>
      <p:sp>
        <p:nvSpPr>
          <p:cNvPr id="2" name="Title 1">
            <a:extLst>
              <a:ext uri="{FF2B5EF4-FFF2-40B4-BE49-F238E27FC236}">
                <a16:creationId xmlns:a16="http://schemas.microsoft.com/office/drawing/2014/main" id="{80D29B74-EC0F-3969-A1AD-B9C104342CE4}"/>
              </a:ext>
            </a:extLst>
          </p:cNvPr>
          <p:cNvSpPr>
            <a:spLocks noGrp="1"/>
          </p:cNvSpPr>
          <p:nvPr>
            <p:ph type="title"/>
          </p:nvPr>
        </p:nvSpPr>
        <p:spPr>
          <a:xfrm>
            <a:off x="1349006" y="263150"/>
            <a:ext cx="6721106" cy="783021"/>
          </a:xfrm>
          <a:noFill/>
          <a:ln w="38100" cap="sq">
            <a:solidFill>
              <a:schemeClr val="tx1"/>
            </a:solidFill>
            <a:miter lim="800000"/>
          </a:ln>
        </p:spPr>
        <p:txBody>
          <a:bodyPr vert="horz" lIns="274320" tIns="182880" rIns="274320" bIns="182880" rtlCol="0" anchor="ctr" anchorCtr="1">
            <a:noAutofit/>
          </a:bodyPr>
          <a:lstStyle/>
          <a:p>
            <a:pPr defTabSz="914400"/>
            <a:r>
              <a:rPr lang="en-US" sz="2000" spc="200">
                <a:solidFill>
                  <a:schemeClr val="tx1"/>
                </a:solidFill>
                <a:latin typeface="Avenir Book" panose="02000503020000020003" pitchFamily="2" charset="0"/>
              </a:rPr>
              <a:t>Stocks of LULU</a:t>
            </a:r>
          </a:p>
        </p:txBody>
      </p:sp>
      <p:sp>
        <p:nvSpPr>
          <p:cNvPr id="3" name="Google Shape;87;p18">
            <a:extLst>
              <a:ext uri="{FF2B5EF4-FFF2-40B4-BE49-F238E27FC236}">
                <a16:creationId xmlns:a16="http://schemas.microsoft.com/office/drawing/2014/main" id="{19A1253E-0A80-7669-76A0-731DC51B9001}"/>
              </a:ext>
            </a:extLst>
          </p:cNvPr>
          <p:cNvSpPr txBox="1">
            <a:spLocks/>
          </p:cNvSpPr>
          <p:nvPr/>
        </p:nvSpPr>
        <p:spPr>
          <a:xfrm>
            <a:off x="412638" y="1586422"/>
            <a:ext cx="3447154" cy="3016826"/>
          </a:xfrm>
          <a:prstGeom prst="rect">
            <a:avLst/>
          </a:prstGeom>
        </p:spPr>
        <p:txBody>
          <a:bodyPr spcFirstLastPara="1" vert="horz" wrap="square" lIns="91425" tIns="91425" rIns="91425" bIns="91425" rtlCol="0" anchor="t" anchorCtr="0">
            <a:normAutofit/>
          </a:bodyPr>
          <a:lst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pPr marL="0" indent="0" algn="ctr">
              <a:spcBef>
                <a:spcPts val="0"/>
              </a:spcBef>
              <a:buClr>
                <a:schemeClr val="dk1"/>
              </a:buClr>
              <a:buSzPts val="1100"/>
              <a:buFont typeface="Arial"/>
              <a:buNone/>
            </a:pPr>
            <a:endParaRPr lang="en-GB" sz="1600" b="1" u="sng">
              <a:solidFill>
                <a:schemeClr val="tx1"/>
              </a:solidFill>
              <a:latin typeface="Avenir Book" panose="02000503020000020003" pitchFamily="2" charset="0"/>
            </a:endParaRPr>
          </a:p>
          <a:p>
            <a:pPr marL="0" indent="0" algn="ctr">
              <a:spcBef>
                <a:spcPts val="0"/>
              </a:spcBef>
              <a:buClr>
                <a:schemeClr val="dk1"/>
              </a:buClr>
              <a:buSzPts val="1100"/>
              <a:buNone/>
            </a:pPr>
            <a:r>
              <a:rPr lang="en-GB" sz="1600" b="1">
                <a:solidFill>
                  <a:schemeClr val="tx1"/>
                </a:solidFill>
                <a:latin typeface="Avenir Book"/>
              </a:rPr>
              <a:t>Analysis Focus Period: </a:t>
            </a:r>
            <a:endParaRPr lang="en-GB" sz="1600" b="1">
              <a:solidFill>
                <a:schemeClr val="tx1"/>
              </a:solidFill>
              <a:latin typeface="Avenir Book" panose="02000503020000020003" pitchFamily="2" charset="0"/>
            </a:endParaRPr>
          </a:p>
          <a:p>
            <a:pPr marL="0" indent="0" algn="ctr">
              <a:spcBef>
                <a:spcPts val="0"/>
              </a:spcBef>
              <a:buClr>
                <a:schemeClr val="dk1"/>
              </a:buClr>
              <a:buSzPts val="1100"/>
              <a:buNone/>
            </a:pPr>
            <a:r>
              <a:rPr lang="en-GB" sz="1600">
                <a:solidFill>
                  <a:schemeClr val="tx1"/>
                </a:solidFill>
                <a:latin typeface="Avenir Book"/>
              </a:rPr>
              <a:t>Jan 01’20 - Aug 31 ’23</a:t>
            </a:r>
            <a:endParaRPr lang="en-US" sz="2000">
              <a:solidFill>
                <a:schemeClr val="tx1"/>
              </a:solidFill>
              <a:latin typeface="Avenir Book"/>
            </a:endParaRPr>
          </a:p>
          <a:p>
            <a:pPr marL="0" indent="0">
              <a:spcBef>
                <a:spcPts val="0"/>
              </a:spcBef>
              <a:buClr>
                <a:schemeClr val="dk1"/>
              </a:buClr>
              <a:buSzPts val="1100"/>
              <a:buFont typeface="Arial"/>
              <a:buNone/>
            </a:pPr>
            <a:endParaRPr lang="en-GB" sz="1600" b="1" u="sng">
              <a:latin typeface="Avenir Book" panose="02000503020000020003" pitchFamily="2" charset="0"/>
            </a:endParaRPr>
          </a:p>
          <a:p>
            <a:pPr marL="0" indent="0">
              <a:spcBef>
                <a:spcPts val="0"/>
              </a:spcBef>
              <a:buClr>
                <a:schemeClr val="dk1"/>
              </a:buClr>
              <a:buSzPts val="1100"/>
              <a:buNone/>
            </a:pPr>
            <a:r>
              <a:rPr lang="en-GB" sz="1600">
                <a:latin typeface="Avenir Book"/>
              </a:rPr>
              <a:t>On an average, </a:t>
            </a:r>
            <a:endParaRPr lang="en-GB" sz="1600">
              <a:latin typeface="Avenir Book" panose="02000503020000020003" pitchFamily="2" charset="0"/>
            </a:endParaRPr>
          </a:p>
          <a:p>
            <a:pPr marL="0" indent="0">
              <a:spcBef>
                <a:spcPts val="1200"/>
              </a:spcBef>
              <a:buClr>
                <a:schemeClr val="dk1"/>
              </a:buClr>
              <a:buSzPts val="1100"/>
              <a:buFont typeface="Arial"/>
              <a:buNone/>
            </a:pPr>
            <a:r>
              <a:rPr lang="en-GB" sz="1400">
                <a:solidFill>
                  <a:schemeClr val="tx1"/>
                </a:solidFill>
                <a:latin typeface="Avenir Book"/>
              </a:rPr>
              <a:t>Average High Price for LULU: $336.91</a:t>
            </a:r>
          </a:p>
          <a:p>
            <a:pPr marL="0" indent="0">
              <a:spcBef>
                <a:spcPts val="1200"/>
              </a:spcBef>
              <a:buClr>
                <a:schemeClr val="dk1"/>
              </a:buClr>
              <a:buSzPts val="1100"/>
              <a:buFont typeface="Arial"/>
              <a:buNone/>
            </a:pPr>
            <a:r>
              <a:rPr lang="en-GB" sz="1400">
                <a:solidFill>
                  <a:schemeClr val="tx1"/>
                </a:solidFill>
                <a:latin typeface="Avenir Book"/>
              </a:rPr>
              <a:t>Average Low Price for LULU: $326.89</a:t>
            </a:r>
          </a:p>
          <a:p>
            <a:pPr marL="0" indent="0">
              <a:spcBef>
                <a:spcPts val="1200"/>
              </a:spcBef>
              <a:buClr>
                <a:schemeClr val="dk1"/>
              </a:buClr>
              <a:buSzPts val="1100"/>
              <a:buFont typeface="Arial"/>
              <a:buNone/>
            </a:pPr>
            <a:r>
              <a:rPr lang="en-GB" sz="1400">
                <a:solidFill>
                  <a:schemeClr val="tx1"/>
                </a:solidFill>
                <a:latin typeface="Avenir Book"/>
              </a:rPr>
              <a:t>Average Close Price for LULU: $332.04</a:t>
            </a:r>
          </a:p>
          <a:p>
            <a:pPr marL="0" indent="0">
              <a:lnSpc>
                <a:spcPct val="110795"/>
              </a:lnSpc>
              <a:spcBef>
                <a:spcPts val="1200"/>
              </a:spcBef>
              <a:buClr>
                <a:schemeClr val="dk1"/>
              </a:buClr>
              <a:buSzPts val="1100"/>
              <a:buFont typeface="Arial"/>
              <a:buNone/>
            </a:pPr>
            <a:r>
              <a:rPr lang="en-GB" sz="1400">
                <a:solidFill>
                  <a:schemeClr val="tx1"/>
                </a:solidFill>
                <a:latin typeface="Avenir Book"/>
              </a:rPr>
              <a:t>Average Open Price for LULU: $332.13</a:t>
            </a:r>
          </a:p>
        </p:txBody>
      </p:sp>
      <p:pic>
        <p:nvPicPr>
          <p:cNvPr id="4" name="Google Shape;88;p18">
            <a:extLst>
              <a:ext uri="{FF2B5EF4-FFF2-40B4-BE49-F238E27FC236}">
                <a16:creationId xmlns:a16="http://schemas.microsoft.com/office/drawing/2014/main" id="{99479C7E-84CD-D7FF-55C8-8E7F3D09A264}"/>
              </a:ext>
            </a:extLst>
          </p:cNvPr>
          <p:cNvPicPr preferRelativeResize="0"/>
          <p:nvPr/>
        </p:nvPicPr>
        <p:blipFill>
          <a:blip r:embed="rId4">
            <a:alphaModFix/>
          </a:blip>
          <a:stretch>
            <a:fillRect/>
          </a:stretch>
        </p:blipFill>
        <p:spPr>
          <a:xfrm>
            <a:off x="4272410" y="1430164"/>
            <a:ext cx="4559890" cy="3329342"/>
          </a:xfrm>
          <a:prstGeom prst="rect">
            <a:avLst/>
          </a:prstGeom>
          <a:noFill/>
          <a:ln>
            <a:noFill/>
          </a:ln>
        </p:spPr>
      </p:pic>
    </p:spTree>
    <p:extLst>
      <p:ext uri="{BB962C8B-B14F-4D97-AF65-F5344CB8AC3E}">
        <p14:creationId xmlns:p14="http://schemas.microsoft.com/office/powerpoint/2010/main" val="143622126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A7ECF8E3-F67C-197D-C17C-A2673CD48898}"/>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20" y="10"/>
            <a:ext cx="9143980" cy="5143490"/>
          </a:xfrm>
          <a:prstGeom prst="rect">
            <a:avLst/>
          </a:prstGeom>
          <a:pattFill prst="pct5">
            <a:fgClr>
              <a:srgbClr val="C00000"/>
            </a:fgClr>
            <a:bgClr>
              <a:schemeClr val="bg1"/>
            </a:bgClr>
          </a:pattFill>
        </p:spPr>
      </p:pic>
      <p:sp>
        <p:nvSpPr>
          <p:cNvPr id="2" name="Title 1">
            <a:extLst>
              <a:ext uri="{FF2B5EF4-FFF2-40B4-BE49-F238E27FC236}">
                <a16:creationId xmlns:a16="http://schemas.microsoft.com/office/drawing/2014/main" id="{80D29B74-EC0F-3969-A1AD-B9C104342CE4}"/>
              </a:ext>
            </a:extLst>
          </p:cNvPr>
          <p:cNvSpPr>
            <a:spLocks noGrp="1"/>
          </p:cNvSpPr>
          <p:nvPr>
            <p:ph type="title"/>
          </p:nvPr>
        </p:nvSpPr>
        <p:spPr>
          <a:xfrm>
            <a:off x="1327741" y="163277"/>
            <a:ext cx="6721106" cy="910136"/>
          </a:xfrm>
          <a:noFill/>
          <a:ln w="38100" cap="sq">
            <a:solidFill>
              <a:schemeClr val="tx1"/>
            </a:solidFill>
            <a:miter lim="800000"/>
          </a:ln>
        </p:spPr>
        <p:txBody>
          <a:bodyPr vert="horz" lIns="274320" tIns="182880" rIns="274320" bIns="182880" rtlCol="0" anchor="ctr" anchorCtr="1">
            <a:noAutofit/>
          </a:bodyPr>
          <a:lstStyle/>
          <a:p>
            <a:pPr marL="0" indent="0" algn="ctr">
              <a:spcBef>
                <a:spcPts val="0"/>
              </a:spcBef>
              <a:buClr>
                <a:schemeClr val="dk1"/>
              </a:buClr>
              <a:buSzPts val="1100"/>
              <a:buNone/>
            </a:pPr>
            <a:r>
              <a:rPr lang="en-US" sz="2000" spc="200">
                <a:solidFill>
                  <a:schemeClr val="tx1"/>
                </a:solidFill>
                <a:latin typeface="Avenir Book" panose="02000503020000020003" pitchFamily="2" charset="0"/>
              </a:rPr>
              <a:t>Stocks of competitors</a:t>
            </a:r>
            <a:br>
              <a:rPr lang="en-US" sz="2000" spc="200">
                <a:solidFill>
                  <a:schemeClr val="tx1"/>
                </a:solidFill>
                <a:latin typeface="Avenir Book" panose="02000503020000020003" pitchFamily="2" charset="0"/>
              </a:rPr>
            </a:br>
            <a:r>
              <a:rPr lang="en-GB" sz="1200" b="1">
                <a:solidFill>
                  <a:schemeClr val="tx1"/>
                </a:solidFill>
                <a:latin typeface="Avenir Book" panose="02000503020000020003" pitchFamily="2" charset="0"/>
              </a:rPr>
              <a:t>Analysis Focus Period: </a:t>
            </a:r>
            <a:r>
              <a:rPr lang="en-GB" sz="1200">
                <a:solidFill>
                  <a:schemeClr val="tx1"/>
                </a:solidFill>
                <a:latin typeface="Avenir Book" panose="02000503020000020003" pitchFamily="2" charset="0"/>
              </a:rPr>
              <a:t>Jan 01 ’20 - Aug 31 ’23</a:t>
            </a:r>
            <a:endParaRPr lang="en-US" sz="2000" spc="200">
              <a:solidFill>
                <a:schemeClr val="tx1"/>
              </a:solidFill>
              <a:latin typeface="Avenir Book" panose="02000503020000020003" pitchFamily="2" charset="0"/>
            </a:endParaRPr>
          </a:p>
        </p:txBody>
      </p:sp>
      <p:pic>
        <p:nvPicPr>
          <p:cNvPr id="3" name="Google Shape;95;p19">
            <a:extLst>
              <a:ext uri="{FF2B5EF4-FFF2-40B4-BE49-F238E27FC236}">
                <a16:creationId xmlns:a16="http://schemas.microsoft.com/office/drawing/2014/main" id="{21C5CA21-659A-8284-779C-8F7CFBEED8DA}"/>
              </a:ext>
            </a:extLst>
          </p:cNvPr>
          <p:cNvPicPr preferRelativeResize="0"/>
          <p:nvPr/>
        </p:nvPicPr>
        <p:blipFill>
          <a:blip r:embed="rId4">
            <a:alphaModFix/>
          </a:blip>
          <a:stretch>
            <a:fillRect/>
          </a:stretch>
        </p:blipFill>
        <p:spPr>
          <a:xfrm>
            <a:off x="124899" y="1216668"/>
            <a:ext cx="2660831" cy="2391787"/>
          </a:xfrm>
          <a:prstGeom prst="rect">
            <a:avLst/>
          </a:prstGeom>
          <a:noFill/>
          <a:ln>
            <a:noFill/>
          </a:ln>
        </p:spPr>
      </p:pic>
      <p:pic>
        <p:nvPicPr>
          <p:cNvPr id="4" name="Google Shape;102;p20">
            <a:extLst>
              <a:ext uri="{FF2B5EF4-FFF2-40B4-BE49-F238E27FC236}">
                <a16:creationId xmlns:a16="http://schemas.microsoft.com/office/drawing/2014/main" id="{8EEAE43C-59BF-A6BA-7E10-DC19AD058397}"/>
              </a:ext>
            </a:extLst>
          </p:cNvPr>
          <p:cNvPicPr preferRelativeResize="0"/>
          <p:nvPr/>
        </p:nvPicPr>
        <p:blipFill>
          <a:blip r:embed="rId5">
            <a:alphaModFix/>
          </a:blip>
          <a:stretch>
            <a:fillRect/>
          </a:stretch>
        </p:blipFill>
        <p:spPr>
          <a:xfrm>
            <a:off x="3087393" y="1216667"/>
            <a:ext cx="2767175" cy="2391787"/>
          </a:xfrm>
          <a:prstGeom prst="rect">
            <a:avLst/>
          </a:prstGeom>
          <a:noFill/>
          <a:ln>
            <a:noFill/>
          </a:ln>
        </p:spPr>
      </p:pic>
      <p:pic>
        <p:nvPicPr>
          <p:cNvPr id="6" name="Google Shape;109;p21">
            <a:extLst>
              <a:ext uri="{FF2B5EF4-FFF2-40B4-BE49-F238E27FC236}">
                <a16:creationId xmlns:a16="http://schemas.microsoft.com/office/drawing/2014/main" id="{9F8FF60E-B43E-A74F-1638-D07C4B442D4A}"/>
              </a:ext>
            </a:extLst>
          </p:cNvPr>
          <p:cNvPicPr preferRelativeResize="0"/>
          <p:nvPr/>
        </p:nvPicPr>
        <p:blipFill>
          <a:blip r:embed="rId6">
            <a:alphaModFix/>
          </a:blip>
          <a:stretch>
            <a:fillRect/>
          </a:stretch>
        </p:blipFill>
        <p:spPr>
          <a:xfrm>
            <a:off x="6156232" y="1216667"/>
            <a:ext cx="2767175" cy="2391787"/>
          </a:xfrm>
          <a:prstGeom prst="rect">
            <a:avLst/>
          </a:prstGeom>
          <a:noFill/>
          <a:ln>
            <a:noFill/>
          </a:ln>
        </p:spPr>
      </p:pic>
      <p:sp>
        <p:nvSpPr>
          <p:cNvPr id="8" name="TextBox 7">
            <a:extLst>
              <a:ext uri="{FF2B5EF4-FFF2-40B4-BE49-F238E27FC236}">
                <a16:creationId xmlns:a16="http://schemas.microsoft.com/office/drawing/2014/main" id="{AC6673AB-947D-DB32-6154-D1B22B32A3C8}"/>
              </a:ext>
            </a:extLst>
          </p:cNvPr>
          <p:cNvSpPr txBox="1"/>
          <p:nvPr/>
        </p:nvSpPr>
        <p:spPr>
          <a:xfrm>
            <a:off x="139477" y="3746342"/>
            <a:ext cx="2660832" cy="1298432"/>
          </a:xfrm>
          <a:prstGeom prst="rect">
            <a:avLst/>
          </a:prstGeom>
          <a:noFill/>
        </p:spPr>
        <p:txBody>
          <a:bodyPr wrap="square">
            <a:spAutoFit/>
          </a:bodyPr>
          <a:lstStyle/>
          <a:p>
            <a:pPr marL="0" lvl="0" indent="0" algn="l" rtl="0">
              <a:lnSpc>
                <a:spcPct val="100000"/>
              </a:lnSpc>
              <a:spcBef>
                <a:spcPts val="1200"/>
              </a:spcBef>
              <a:spcAft>
                <a:spcPts val="0"/>
              </a:spcAft>
              <a:buNone/>
            </a:pPr>
            <a:r>
              <a:rPr lang="en-GB" sz="1200"/>
              <a:t>Average High Price for NKE: $124.51</a:t>
            </a:r>
          </a:p>
          <a:p>
            <a:pPr marL="0" lvl="0" indent="0" algn="l" rtl="0">
              <a:lnSpc>
                <a:spcPct val="100000"/>
              </a:lnSpc>
              <a:spcBef>
                <a:spcPts val="1200"/>
              </a:spcBef>
              <a:spcAft>
                <a:spcPts val="0"/>
              </a:spcAft>
              <a:buNone/>
            </a:pPr>
            <a:r>
              <a:rPr lang="en-GB" sz="1200"/>
              <a:t>Average Low Price for NKE: $121.70</a:t>
            </a:r>
          </a:p>
          <a:p>
            <a:pPr marL="0" lvl="0" indent="0" algn="l" rtl="0">
              <a:lnSpc>
                <a:spcPct val="100000"/>
              </a:lnSpc>
              <a:spcBef>
                <a:spcPts val="1200"/>
              </a:spcBef>
              <a:spcAft>
                <a:spcPts val="0"/>
              </a:spcAft>
              <a:buNone/>
            </a:pPr>
            <a:r>
              <a:rPr lang="en-GB" sz="1200"/>
              <a:t>Average Close Price for NKE: $123.11</a:t>
            </a:r>
          </a:p>
          <a:p>
            <a:pPr marL="0" lvl="0" indent="0" algn="l" rtl="0">
              <a:lnSpc>
                <a:spcPct val="110795"/>
              </a:lnSpc>
              <a:spcBef>
                <a:spcPts val="1200"/>
              </a:spcBef>
              <a:spcAft>
                <a:spcPts val="0"/>
              </a:spcAft>
              <a:buClr>
                <a:schemeClr val="dk1"/>
              </a:buClr>
              <a:buSzPts val="1100"/>
              <a:buFont typeface="Arial"/>
              <a:buNone/>
            </a:pPr>
            <a:r>
              <a:rPr lang="en-GB" sz="1200"/>
              <a:t>Average Open Price for NKE: $123.13</a:t>
            </a:r>
          </a:p>
        </p:txBody>
      </p:sp>
      <p:sp>
        <p:nvSpPr>
          <p:cNvPr id="10" name="TextBox 9">
            <a:extLst>
              <a:ext uri="{FF2B5EF4-FFF2-40B4-BE49-F238E27FC236}">
                <a16:creationId xmlns:a16="http://schemas.microsoft.com/office/drawing/2014/main" id="{29B0B92E-3635-BD4D-29D2-8F63254834DD}"/>
              </a:ext>
            </a:extLst>
          </p:cNvPr>
          <p:cNvSpPr txBox="1"/>
          <p:nvPr/>
        </p:nvSpPr>
        <p:spPr>
          <a:xfrm>
            <a:off x="3172461" y="3746342"/>
            <a:ext cx="2530548" cy="1298432"/>
          </a:xfrm>
          <a:prstGeom prst="rect">
            <a:avLst/>
          </a:prstGeom>
          <a:noFill/>
        </p:spPr>
        <p:txBody>
          <a:bodyPr wrap="square">
            <a:spAutoFit/>
          </a:bodyPr>
          <a:lstStyle/>
          <a:p>
            <a:pPr marL="0" lvl="0" indent="0" algn="l" rtl="0">
              <a:lnSpc>
                <a:spcPct val="100000"/>
              </a:lnSpc>
              <a:spcBef>
                <a:spcPts val="1200"/>
              </a:spcBef>
              <a:spcAft>
                <a:spcPts val="0"/>
              </a:spcAft>
              <a:buNone/>
            </a:pPr>
            <a:r>
              <a:rPr lang="en-GB" sz="1200"/>
              <a:t>Average High Price for UAA: $14.66</a:t>
            </a:r>
          </a:p>
          <a:p>
            <a:pPr marL="0" lvl="0" indent="0" algn="l" rtl="0">
              <a:lnSpc>
                <a:spcPct val="100000"/>
              </a:lnSpc>
              <a:spcBef>
                <a:spcPts val="1200"/>
              </a:spcBef>
              <a:spcAft>
                <a:spcPts val="0"/>
              </a:spcAft>
              <a:buNone/>
            </a:pPr>
            <a:r>
              <a:rPr lang="en-GB" sz="1200"/>
              <a:t>Average Low Price for UAA: $14.09</a:t>
            </a:r>
          </a:p>
          <a:p>
            <a:pPr marL="0" lvl="0" indent="0" algn="l" rtl="0">
              <a:lnSpc>
                <a:spcPct val="100000"/>
              </a:lnSpc>
              <a:spcBef>
                <a:spcPts val="1200"/>
              </a:spcBef>
              <a:spcAft>
                <a:spcPts val="0"/>
              </a:spcAft>
              <a:buNone/>
            </a:pPr>
            <a:r>
              <a:rPr lang="en-GB" sz="1200"/>
              <a:t>Average Close Price for UAA: $14.36</a:t>
            </a:r>
          </a:p>
          <a:p>
            <a:pPr marL="0" lvl="0" indent="0" algn="l" rtl="0">
              <a:lnSpc>
                <a:spcPct val="110795"/>
              </a:lnSpc>
              <a:spcBef>
                <a:spcPts val="1200"/>
              </a:spcBef>
              <a:spcAft>
                <a:spcPts val="0"/>
              </a:spcAft>
              <a:buClr>
                <a:schemeClr val="dk1"/>
              </a:buClr>
              <a:buSzPts val="1100"/>
              <a:buFont typeface="Arial"/>
              <a:buNone/>
            </a:pPr>
            <a:r>
              <a:rPr lang="en-GB" sz="1200"/>
              <a:t>Average Open Price for UAA: $14.38</a:t>
            </a:r>
          </a:p>
        </p:txBody>
      </p:sp>
      <p:sp>
        <p:nvSpPr>
          <p:cNvPr id="12" name="TextBox 11">
            <a:extLst>
              <a:ext uri="{FF2B5EF4-FFF2-40B4-BE49-F238E27FC236}">
                <a16:creationId xmlns:a16="http://schemas.microsoft.com/office/drawing/2014/main" id="{FF71AA0C-EE39-B455-E939-27DC23A7ABEF}"/>
              </a:ext>
            </a:extLst>
          </p:cNvPr>
          <p:cNvSpPr txBox="1"/>
          <p:nvPr/>
        </p:nvSpPr>
        <p:spPr>
          <a:xfrm>
            <a:off x="6274545" y="3751708"/>
            <a:ext cx="2530548" cy="1298432"/>
          </a:xfrm>
          <a:prstGeom prst="rect">
            <a:avLst/>
          </a:prstGeom>
          <a:noFill/>
        </p:spPr>
        <p:txBody>
          <a:bodyPr wrap="square">
            <a:spAutoFit/>
          </a:bodyPr>
          <a:lstStyle/>
          <a:p>
            <a:pPr marL="0" lvl="0" indent="0" algn="just" rtl="0">
              <a:lnSpc>
                <a:spcPct val="100000"/>
              </a:lnSpc>
              <a:spcBef>
                <a:spcPts val="1200"/>
              </a:spcBef>
              <a:spcAft>
                <a:spcPts val="0"/>
              </a:spcAft>
              <a:buNone/>
            </a:pPr>
            <a:r>
              <a:rPr lang="en-GB" sz="1200"/>
              <a:t>Average High Price for AEO: $18.46</a:t>
            </a:r>
          </a:p>
          <a:p>
            <a:pPr marL="0" lvl="0" indent="0" algn="just" rtl="0">
              <a:lnSpc>
                <a:spcPct val="100000"/>
              </a:lnSpc>
              <a:spcBef>
                <a:spcPts val="1200"/>
              </a:spcBef>
              <a:spcAft>
                <a:spcPts val="0"/>
              </a:spcAft>
              <a:buNone/>
            </a:pPr>
            <a:r>
              <a:rPr lang="en-GB" sz="1200"/>
              <a:t>Average Low Price for AEO: $17.66</a:t>
            </a:r>
          </a:p>
          <a:p>
            <a:pPr marL="0" lvl="0" indent="0" algn="just" rtl="0">
              <a:lnSpc>
                <a:spcPct val="100000"/>
              </a:lnSpc>
              <a:spcBef>
                <a:spcPts val="1200"/>
              </a:spcBef>
              <a:spcAft>
                <a:spcPts val="0"/>
              </a:spcAft>
              <a:buNone/>
            </a:pPr>
            <a:r>
              <a:rPr lang="en-GB" sz="1200"/>
              <a:t>Average Close Price for AEO: $18.06</a:t>
            </a:r>
          </a:p>
          <a:p>
            <a:pPr marL="0" lvl="0" indent="0" algn="just" rtl="0">
              <a:lnSpc>
                <a:spcPct val="110795"/>
              </a:lnSpc>
              <a:spcBef>
                <a:spcPts val="1200"/>
              </a:spcBef>
              <a:spcAft>
                <a:spcPts val="0"/>
              </a:spcAft>
              <a:buClr>
                <a:schemeClr val="dk1"/>
              </a:buClr>
              <a:buSzPts val="1100"/>
              <a:buFont typeface="Arial"/>
              <a:buNone/>
            </a:pPr>
            <a:r>
              <a:rPr lang="en-GB" sz="1200"/>
              <a:t>Average Open Price for AEO: $18.06</a:t>
            </a:r>
          </a:p>
        </p:txBody>
      </p:sp>
    </p:spTree>
    <p:extLst>
      <p:ext uri="{BB962C8B-B14F-4D97-AF65-F5344CB8AC3E}">
        <p14:creationId xmlns:p14="http://schemas.microsoft.com/office/powerpoint/2010/main" val="203032703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A7ECF8E3-F67C-197D-C17C-A2673CD48898}"/>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20" y="10"/>
            <a:ext cx="9143980" cy="5143490"/>
          </a:xfrm>
          <a:prstGeom prst="rect">
            <a:avLst/>
          </a:prstGeom>
          <a:pattFill prst="pct5">
            <a:fgClr>
              <a:srgbClr val="C00000"/>
            </a:fgClr>
            <a:bgClr>
              <a:schemeClr val="bg1"/>
            </a:bgClr>
          </a:pattFill>
        </p:spPr>
      </p:pic>
      <p:pic>
        <p:nvPicPr>
          <p:cNvPr id="8" name="Picture 7">
            <a:extLst>
              <a:ext uri="{FF2B5EF4-FFF2-40B4-BE49-F238E27FC236}">
                <a16:creationId xmlns:a16="http://schemas.microsoft.com/office/drawing/2014/main" id="{1386C645-D2FA-4A17-FBBE-13B427E76E22}"/>
              </a:ext>
            </a:extLst>
          </p:cNvPr>
          <p:cNvPicPr>
            <a:picLocks noChangeAspect="1"/>
          </p:cNvPicPr>
          <p:nvPr/>
        </p:nvPicPr>
        <p:blipFill rotWithShape="1">
          <a:blip r:embed="rId4"/>
          <a:srcRect r="1170"/>
          <a:stretch/>
        </p:blipFill>
        <p:spPr>
          <a:xfrm>
            <a:off x="146686" y="1643576"/>
            <a:ext cx="4170116" cy="757991"/>
          </a:xfrm>
          <a:prstGeom prst="rect">
            <a:avLst/>
          </a:prstGeom>
        </p:spPr>
      </p:pic>
      <p:pic>
        <p:nvPicPr>
          <p:cNvPr id="9" name="Picture 8">
            <a:extLst>
              <a:ext uri="{FF2B5EF4-FFF2-40B4-BE49-F238E27FC236}">
                <a16:creationId xmlns:a16="http://schemas.microsoft.com/office/drawing/2014/main" id="{01FC4FCB-0D5B-520A-FB37-CAB8727A5CA9}"/>
              </a:ext>
            </a:extLst>
          </p:cNvPr>
          <p:cNvPicPr>
            <a:picLocks noChangeAspect="1"/>
          </p:cNvPicPr>
          <p:nvPr/>
        </p:nvPicPr>
        <p:blipFill>
          <a:blip r:embed="rId5"/>
          <a:stretch>
            <a:fillRect/>
          </a:stretch>
        </p:blipFill>
        <p:spPr>
          <a:xfrm>
            <a:off x="157336" y="2860723"/>
            <a:ext cx="4170116" cy="735420"/>
          </a:xfrm>
          <a:prstGeom prst="rect">
            <a:avLst/>
          </a:prstGeom>
        </p:spPr>
      </p:pic>
      <p:pic>
        <p:nvPicPr>
          <p:cNvPr id="10" name="Picture 9">
            <a:extLst>
              <a:ext uri="{FF2B5EF4-FFF2-40B4-BE49-F238E27FC236}">
                <a16:creationId xmlns:a16="http://schemas.microsoft.com/office/drawing/2014/main" id="{99DF4F06-F610-9210-345C-ABEF4240B30E}"/>
              </a:ext>
            </a:extLst>
          </p:cNvPr>
          <p:cNvPicPr>
            <a:picLocks noChangeAspect="1"/>
          </p:cNvPicPr>
          <p:nvPr/>
        </p:nvPicPr>
        <p:blipFill>
          <a:blip r:embed="rId6"/>
          <a:stretch>
            <a:fillRect/>
          </a:stretch>
        </p:blipFill>
        <p:spPr>
          <a:xfrm>
            <a:off x="157336" y="4047551"/>
            <a:ext cx="4170116" cy="735420"/>
          </a:xfrm>
          <a:prstGeom prst="rect">
            <a:avLst/>
          </a:prstGeom>
        </p:spPr>
      </p:pic>
      <p:sp>
        <p:nvSpPr>
          <p:cNvPr id="11" name="TextBox 10">
            <a:extLst>
              <a:ext uri="{FF2B5EF4-FFF2-40B4-BE49-F238E27FC236}">
                <a16:creationId xmlns:a16="http://schemas.microsoft.com/office/drawing/2014/main" id="{9DE82BE3-7564-7E2C-F696-3CF34E95E0B4}"/>
              </a:ext>
            </a:extLst>
          </p:cNvPr>
          <p:cNvSpPr txBox="1"/>
          <p:nvPr/>
        </p:nvSpPr>
        <p:spPr>
          <a:xfrm>
            <a:off x="145373" y="1313365"/>
            <a:ext cx="1182368" cy="307777"/>
          </a:xfrm>
          <a:prstGeom prst="rect">
            <a:avLst/>
          </a:prstGeom>
          <a:noFill/>
        </p:spPr>
        <p:txBody>
          <a:bodyPr wrap="square" rtlCol="0">
            <a:spAutoFit/>
          </a:bodyPr>
          <a:lstStyle/>
          <a:p>
            <a:r>
              <a:rPr lang="en-US" sz="1400"/>
              <a:t>NKE</a:t>
            </a:r>
          </a:p>
        </p:txBody>
      </p:sp>
      <p:sp>
        <p:nvSpPr>
          <p:cNvPr id="13" name="TextBox 12">
            <a:extLst>
              <a:ext uri="{FF2B5EF4-FFF2-40B4-BE49-F238E27FC236}">
                <a16:creationId xmlns:a16="http://schemas.microsoft.com/office/drawing/2014/main" id="{21756B52-4405-47F8-7BEC-509F2A63C4BE}"/>
              </a:ext>
            </a:extLst>
          </p:cNvPr>
          <p:cNvSpPr txBox="1"/>
          <p:nvPr/>
        </p:nvSpPr>
        <p:spPr>
          <a:xfrm>
            <a:off x="145373" y="2555455"/>
            <a:ext cx="1182368" cy="307777"/>
          </a:xfrm>
          <a:prstGeom prst="rect">
            <a:avLst/>
          </a:prstGeom>
          <a:noFill/>
        </p:spPr>
        <p:txBody>
          <a:bodyPr wrap="square" rtlCol="0">
            <a:spAutoFit/>
          </a:bodyPr>
          <a:lstStyle/>
          <a:p>
            <a:r>
              <a:rPr lang="en-US" sz="1400"/>
              <a:t>UAA</a:t>
            </a:r>
          </a:p>
        </p:txBody>
      </p:sp>
      <p:sp>
        <p:nvSpPr>
          <p:cNvPr id="14" name="TextBox 13">
            <a:extLst>
              <a:ext uri="{FF2B5EF4-FFF2-40B4-BE49-F238E27FC236}">
                <a16:creationId xmlns:a16="http://schemas.microsoft.com/office/drawing/2014/main" id="{2BCC51A4-2F92-C07E-56EE-91A678E3EC34}"/>
              </a:ext>
            </a:extLst>
          </p:cNvPr>
          <p:cNvSpPr txBox="1"/>
          <p:nvPr/>
        </p:nvSpPr>
        <p:spPr>
          <a:xfrm>
            <a:off x="145373" y="3747522"/>
            <a:ext cx="1182368" cy="307777"/>
          </a:xfrm>
          <a:prstGeom prst="rect">
            <a:avLst/>
          </a:prstGeom>
          <a:noFill/>
        </p:spPr>
        <p:txBody>
          <a:bodyPr wrap="square" rtlCol="0">
            <a:spAutoFit/>
          </a:bodyPr>
          <a:lstStyle/>
          <a:p>
            <a:r>
              <a:rPr lang="en-US" sz="1400"/>
              <a:t>AEO</a:t>
            </a:r>
          </a:p>
        </p:txBody>
      </p:sp>
      <p:pic>
        <p:nvPicPr>
          <p:cNvPr id="15" name="Google Shape;122;p23">
            <a:extLst>
              <a:ext uri="{FF2B5EF4-FFF2-40B4-BE49-F238E27FC236}">
                <a16:creationId xmlns:a16="http://schemas.microsoft.com/office/drawing/2014/main" id="{7CE07945-8F4A-35AD-3A37-252729F08691}"/>
              </a:ext>
            </a:extLst>
          </p:cNvPr>
          <p:cNvPicPr preferRelativeResize="0"/>
          <p:nvPr/>
        </p:nvPicPr>
        <p:blipFill>
          <a:blip r:embed="rId7">
            <a:alphaModFix/>
          </a:blip>
          <a:stretch>
            <a:fillRect/>
          </a:stretch>
        </p:blipFill>
        <p:spPr>
          <a:xfrm>
            <a:off x="4484768" y="1313365"/>
            <a:ext cx="4425316" cy="3603095"/>
          </a:xfrm>
          <a:prstGeom prst="rect">
            <a:avLst/>
          </a:prstGeom>
          <a:noFill/>
          <a:ln>
            <a:noFill/>
          </a:ln>
        </p:spPr>
      </p:pic>
      <p:sp>
        <p:nvSpPr>
          <p:cNvPr id="16" name="Title 1">
            <a:extLst>
              <a:ext uri="{FF2B5EF4-FFF2-40B4-BE49-F238E27FC236}">
                <a16:creationId xmlns:a16="http://schemas.microsoft.com/office/drawing/2014/main" id="{EC84AE73-665A-1D92-F6A7-A9288B0D4E37}"/>
              </a:ext>
            </a:extLst>
          </p:cNvPr>
          <p:cNvSpPr>
            <a:spLocks noGrp="1"/>
          </p:cNvSpPr>
          <p:nvPr>
            <p:ph type="title"/>
          </p:nvPr>
        </p:nvSpPr>
        <p:spPr>
          <a:xfrm>
            <a:off x="1040232" y="163525"/>
            <a:ext cx="6721106" cy="783021"/>
          </a:xfrm>
          <a:noFill/>
          <a:ln w="38100" cap="sq">
            <a:solidFill>
              <a:schemeClr val="tx1"/>
            </a:solidFill>
            <a:miter lim="800000"/>
          </a:ln>
        </p:spPr>
        <p:txBody>
          <a:bodyPr vert="horz" lIns="274320" tIns="182880" rIns="274320" bIns="182880" rtlCol="0" anchor="ctr" anchorCtr="1">
            <a:noAutofit/>
          </a:bodyPr>
          <a:lstStyle/>
          <a:p>
            <a:pPr defTabSz="914400"/>
            <a:r>
              <a:rPr lang="en-US" sz="2000" spc="200">
                <a:solidFill>
                  <a:schemeClr val="tx1"/>
                </a:solidFill>
                <a:latin typeface="Avenir Book" panose="02000503020000020003" pitchFamily="2" charset="0"/>
              </a:rPr>
              <a:t>KERNEL DENSITY</a:t>
            </a:r>
          </a:p>
        </p:txBody>
      </p:sp>
    </p:spTree>
    <p:extLst>
      <p:ext uri="{BB962C8B-B14F-4D97-AF65-F5344CB8AC3E}">
        <p14:creationId xmlns:p14="http://schemas.microsoft.com/office/powerpoint/2010/main" val="262174673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A7ECF8E3-F67C-197D-C17C-A2673CD48898}"/>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20" y="10"/>
            <a:ext cx="9143980" cy="5143490"/>
          </a:xfrm>
          <a:prstGeom prst="rect">
            <a:avLst/>
          </a:prstGeom>
          <a:pattFill prst="pct5">
            <a:fgClr>
              <a:srgbClr val="C00000"/>
            </a:fgClr>
            <a:bgClr>
              <a:schemeClr val="bg1"/>
            </a:bgClr>
          </a:pattFill>
        </p:spPr>
      </p:pic>
      <p:sp>
        <p:nvSpPr>
          <p:cNvPr id="2" name="Title 1">
            <a:extLst>
              <a:ext uri="{FF2B5EF4-FFF2-40B4-BE49-F238E27FC236}">
                <a16:creationId xmlns:a16="http://schemas.microsoft.com/office/drawing/2014/main" id="{80D29B74-EC0F-3969-A1AD-B9C104342CE4}"/>
              </a:ext>
            </a:extLst>
          </p:cNvPr>
          <p:cNvSpPr>
            <a:spLocks noGrp="1"/>
          </p:cNvSpPr>
          <p:nvPr>
            <p:ph type="title"/>
          </p:nvPr>
        </p:nvSpPr>
        <p:spPr>
          <a:xfrm>
            <a:off x="1310932" y="101319"/>
            <a:ext cx="6721106" cy="598124"/>
          </a:xfrm>
          <a:noFill/>
          <a:ln w="38100" cap="sq">
            <a:solidFill>
              <a:schemeClr val="tx1"/>
            </a:solidFill>
            <a:miter lim="800000"/>
          </a:ln>
        </p:spPr>
        <p:txBody>
          <a:bodyPr vert="horz" lIns="274320" tIns="182880" rIns="274320" bIns="182880" rtlCol="0" anchor="ctr" anchorCtr="1">
            <a:noAutofit/>
          </a:bodyPr>
          <a:lstStyle/>
          <a:p>
            <a:pPr defTabSz="914400"/>
            <a:r>
              <a:rPr lang="en-US" sz="2000" spc="200">
                <a:solidFill>
                  <a:schemeClr val="tx1"/>
                </a:solidFill>
              </a:rPr>
              <a:t>Exploratory data Analysis</a:t>
            </a:r>
          </a:p>
        </p:txBody>
      </p:sp>
      <p:pic>
        <p:nvPicPr>
          <p:cNvPr id="3" name="Picture 2" descr="A close up of numbers&#10;&#10;Description automatically generated">
            <a:extLst>
              <a:ext uri="{FF2B5EF4-FFF2-40B4-BE49-F238E27FC236}">
                <a16:creationId xmlns:a16="http://schemas.microsoft.com/office/drawing/2014/main" id="{E75ED141-ED77-CAA2-0551-AB0662AC3A1F}"/>
              </a:ext>
            </a:extLst>
          </p:cNvPr>
          <p:cNvPicPr>
            <a:picLocks noChangeAspect="1"/>
          </p:cNvPicPr>
          <p:nvPr/>
        </p:nvPicPr>
        <p:blipFill>
          <a:blip r:embed="rId4"/>
          <a:stretch>
            <a:fillRect/>
          </a:stretch>
        </p:blipFill>
        <p:spPr>
          <a:xfrm>
            <a:off x="5393951" y="804909"/>
            <a:ext cx="3751730" cy="1045974"/>
          </a:xfrm>
          <a:prstGeom prst="rect">
            <a:avLst/>
          </a:prstGeom>
        </p:spPr>
      </p:pic>
      <p:sp>
        <p:nvSpPr>
          <p:cNvPr id="4" name="TextBox 3">
            <a:extLst>
              <a:ext uri="{FF2B5EF4-FFF2-40B4-BE49-F238E27FC236}">
                <a16:creationId xmlns:a16="http://schemas.microsoft.com/office/drawing/2014/main" id="{E2C1839C-A4E3-6124-7CE2-DBA834E4D843}"/>
              </a:ext>
            </a:extLst>
          </p:cNvPr>
          <p:cNvSpPr txBox="1"/>
          <p:nvPr/>
        </p:nvSpPr>
        <p:spPr>
          <a:xfrm>
            <a:off x="103395" y="939967"/>
            <a:ext cx="8882689" cy="14927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latin typeface="Calibri"/>
                <a:ea typeface="+mn-lt"/>
                <a:cs typeface="+mn-lt"/>
              </a:rPr>
              <a:t>Kurtosis is a statistical measure used to </a:t>
            </a:r>
            <a:r>
              <a:rPr lang="en-US" sz="1300" u="sng">
                <a:latin typeface="Calibri"/>
                <a:ea typeface="+mn-lt"/>
                <a:cs typeface="+mn-lt"/>
                <a:hlinkClick r:id="rId5">
                  <a:extLst>
                    <a:ext uri="{A12FA001-AC4F-418D-AE19-62706E023703}">
                      <ahyp:hlinkClr xmlns:ahyp="http://schemas.microsoft.com/office/drawing/2018/hyperlinkcolor" val="tx"/>
                    </a:ext>
                  </a:extLst>
                </a:hlinkClick>
              </a:rPr>
              <a:t>describe a characteristic</a:t>
            </a:r>
            <a:r>
              <a:rPr lang="en-US" sz="1300">
                <a:latin typeface="Calibri"/>
                <a:ea typeface="+mn-lt"/>
                <a:cs typeface="+mn-lt"/>
              </a:rPr>
              <a:t> of a dataset.</a:t>
            </a:r>
          </a:p>
          <a:p>
            <a:r>
              <a:rPr lang="en-US" sz="1300">
                <a:latin typeface="Calibri"/>
                <a:cs typeface="Calibri"/>
              </a:rPr>
              <a:t>Types:</a:t>
            </a:r>
          </a:p>
          <a:p>
            <a:pPr marL="342900" indent="-342900">
              <a:buFont typeface="Arial"/>
              <a:buChar char="•"/>
            </a:pPr>
            <a:r>
              <a:rPr lang="en-US" sz="1300">
                <a:latin typeface="Calibri"/>
                <a:cs typeface="Calibri"/>
              </a:rPr>
              <a:t>Mesokurtic (Kurtosis = 3.0), </a:t>
            </a:r>
            <a:r>
              <a:rPr lang="en-US" sz="1300">
                <a:latin typeface="Calibri"/>
                <a:ea typeface="+mn-lt"/>
                <a:cs typeface="+mn-lt"/>
              </a:rPr>
              <a:t>moderate level of risk.</a:t>
            </a:r>
            <a:endParaRPr lang="en-US" sz="1300">
              <a:latin typeface="Calibri"/>
              <a:cs typeface="Calibri"/>
            </a:endParaRPr>
          </a:p>
          <a:p>
            <a:pPr marL="342900" indent="-342900">
              <a:buFont typeface="Arial"/>
              <a:buChar char="•"/>
            </a:pPr>
            <a:r>
              <a:rPr lang="en-US" sz="1300">
                <a:latin typeface="Calibri"/>
                <a:cs typeface="Calibri"/>
              </a:rPr>
              <a:t>Leptokurtic (Kurtosis &gt; 3.0),</a:t>
            </a:r>
            <a:r>
              <a:rPr lang="en-US" sz="1300">
                <a:latin typeface="Calibri"/>
                <a:ea typeface="+mn-lt"/>
                <a:cs typeface="+mn-lt"/>
              </a:rPr>
              <a:t> high level of risk</a:t>
            </a:r>
            <a:endParaRPr lang="en-US" sz="1300">
              <a:latin typeface="Calibri"/>
              <a:cs typeface="Calibri"/>
            </a:endParaRPr>
          </a:p>
          <a:p>
            <a:pPr marL="342900" indent="-342900">
              <a:buFont typeface="Arial"/>
              <a:buChar char="•"/>
            </a:pPr>
            <a:r>
              <a:rPr lang="en-US" sz="1300">
                <a:latin typeface="Calibri"/>
                <a:cs typeface="Calibri"/>
              </a:rPr>
              <a:t>Platykurtic (Kurtosis &lt; 3.0), less than moderate risk</a:t>
            </a:r>
          </a:p>
          <a:p>
            <a:pPr marL="342900" indent="-342900">
              <a:buAutoNum type="arabicPeriod"/>
            </a:pPr>
            <a:endParaRPr lang="en-US" sz="1300"/>
          </a:p>
          <a:p>
            <a:endParaRPr lang="en-US" sz="1300"/>
          </a:p>
        </p:txBody>
      </p:sp>
      <p:pic>
        <p:nvPicPr>
          <p:cNvPr id="6" name="Picture 5" descr="A graph with a line going up&#10;&#10;Description automatically generated">
            <a:extLst>
              <a:ext uri="{FF2B5EF4-FFF2-40B4-BE49-F238E27FC236}">
                <a16:creationId xmlns:a16="http://schemas.microsoft.com/office/drawing/2014/main" id="{81AD10F8-D938-2901-68F6-F924D4DE98B9}"/>
              </a:ext>
            </a:extLst>
          </p:cNvPr>
          <p:cNvPicPr>
            <a:picLocks noChangeAspect="1"/>
          </p:cNvPicPr>
          <p:nvPr/>
        </p:nvPicPr>
        <p:blipFill>
          <a:blip r:embed="rId6"/>
          <a:stretch>
            <a:fillRect/>
          </a:stretch>
        </p:blipFill>
        <p:spPr>
          <a:xfrm>
            <a:off x="100852" y="2055953"/>
            <a:ext cx="2975165" cy="1594689"/>
          </a:xfrm>
          <a:prstGeom prst="rect">
            <a:avLst/>
          </a:prstGeom>
        </p:spPr>
      </p:pic>
      <p:pic>
        <p:nvPicPr>
          <p:cNvPr id="7" name="Picture 6">
            <a:extLst>
              <a:ext uri="{FF2B5EF4-FFF2-40B4-BE49-F238E27FC236}">
                <a16:creationId xmlns:a16="http://schemas.microsoft.com/office/drawing/2014/main" id="{0350D0B4-730A-4857-381F-099EBC3DA657}"/>
              </a:ext>
            </a:extLst>
          </p:cNvPr>
          <p:cNvPicPr>
            <a:picLocks noChangeAspect="1"/>
          </p:cNvPicPr>
          <p:nvPr/>
        </p:nvPicPr>
        <p:blipFill>
          <a:blip r:embed="rId7"/>
          <a:stretch>
            <a:fillRect/>
          </a:stretch>
        </p:blipFill>
        <p:spPr>
          <a:xfrm>
            <a:off x="6252882" y="2059037"/>
            <a:ext cx="2731435" cy="1496071"/>
          </a:xfrm>
          <a:prstGeom prst="rect">
            <a:avLst/>
          </a:prstGeom>
        </p:spPr>
      </p:pic>
      <p:pic>
        <p:nvPicPr>
          <p:cNvPr id="9" name="Picture 8" descr="A graph with a blue line&#10;&#10;Description automatically generated">
            <a:extLst>
              <a:ext uri="{FF2B5EF4-FFF2-40B4-BE49-F238E27FC236}">
                <a16:creationId xmlns:a16="http://schemas.microsoft.com/office/drawing/2014/main" id="{E517153B-6F46-4EC2-219A-E1A45CB295A4}"/>
              </a:ext>
            </a:extLst>
          </p:cNvPr>
          <p:cNvPicPr>
            <a:picLocks noChangeAspect="1"/>
          </p:cNvPicPr>
          <p:nvPr/>
        </p:nvPicPr>
        <p:blipFill>
          <a:blip r:embed="rId8"/>
          <a:stretch>
            <a:fillRect/>
          </a:stretch>
        </p:blipFill>
        <p:spPr>
          <a:xfrm>
            <a:off x="3134846" y="3479383"/>
            <a:ext cx="3067612" cy="1664159"/>
          </a:xfrm>
          <a:prstGeom prst="rect">
            <a:avLst/>
          </a:prstGeom>
        </p:spPr>
      </p:pic>
    </p:spTree>
    <p:extLst>
      <p:ext uri="{BB962C8B-B14F-4D97-AF65-F5344CB8AC3E}">
        <p14:creationId xmlns:p14="http://schemas.microsoft.com/office/powerpoint/2010/main" val="293618968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a:extLst>
            <a:ext uri="{FF2B5EF4-FFF2-40B4-BE49-F238E27FC236}">
              <a16:creationId xmlns:a16="http://schemas.microsoft.com/office/drawing/2014/main" id="{B9F367EF-FA48-388B-0B1F-F56A565B6E5C}"/>
            </a:ext>
          </a:extLst>
        </p:cNvPr>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097C5160-30BA-26A7-2AAE-58D8E71EC51C}"/>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20" y="15050"/>
            <a:ext cx="9143980" cy="5143490"/>
          </a:xfrm>
          <a:prstGeom prst="rect">
            <a:avLst/>
          </a:prstGeom>
          <a:pattFill prst="pct5">
            <a:fgClr>
              <a:srgbClr val="C00000"/>
            </a:fgClr>
            <a:bgClr>
              <a:schemeClr val="bg1"/>
            </a:bgClr>
          </a:pattFill>
        </p:spPr>
      </p:pic>
      <p:sp>
        <p:nvSpPr>
          <p:cNvPr id="2" name="Title 1">
            <a:extLst>
              <a:ext uri="{FF2B5EF4-FFF2-40B4-BE49-F238E27FC236}">
                <a16:creationId xmlns:a16="http://schemas.microsoft.com/office/drawing/2014/main" id="{B4683332-1C60-1A3A-967A-8F6EF05F9B9F}"/>
              </a:ext>
            </a:extLst>
          </p:cNvPr>
          <p:cNvSpPr>
            <a:spLocks noGrp="1"/>
          </p:cNvSpPr>
          <p:nvPr>
            <p:ph type="title"/>
          </p:nvPr>
        </p:nvSpPr>
        <p:spPr>
          <a:xfrm>
            <a:off x="1310932" y="101319"/>
            <a:ext cx="6721106" cy="598124"/>
          </a:xfrm>
          <a:noFill/>
          <a:ln w="38100" cap="sq">
            <a:solidFill>
              <a:schemeClr val="tx1"/>
            </a:solidFill>
            <a:miter lim="800000"/>
          </a:ln>
        </p:spPr>
        <p:txBody>
          <a:bodyPr vert="horz" lIns="274320" tIns="182880" rIns="274320" bIns="182880" rtlCol="0" anchor="ctr" anchorCtr="1">
            <a:noAutofit/>
          </a:bodyPr>
          <a:lstStyle/>
          <a:p>
            <a:pPr defTabSz="914400"/>
            <a:r>
              <a:rPr lang="en-US" sz="2000" spc="200">
                <a:solidFill>
                  <a:schemeClr val="tx1"/>
                </a:solidFill>
              </a:rPr>
              <a:t>Exploratory data Analysis</a:t>
            </a:r>
          </a:p>
        </p:txBody>
      </p:sp>
      <p:pic>
        <p:nvPicPr>
          <p:cNvPr id="8" name="Picture 7">
            <a:extLst>
              <a:ext uri="{FF2B5EF4-FFF2-40B4-BE49-F238E27FC236}">
                <a16:creationId xmlns:a16="http://schemas.microsoft.com/office/drawing/2014/main" id="{CD52EDE8-8F01-85F1-EC06-2B77B749981E}"/>
              </a:ext>
            </a:extLst>
          </p:cNvPr>
          <p:cNvPicPr>
            <a:picLocks noChangeAspect="1"/>
          </p:cNvPicPr>
          <p:nvPr/>
        </p:nvPicPr>
        <p:blipFill>
          <a:blip r:embed="rId4"/>
          <a:stretch>
            <a:fillRect/>
          </a:stretch>
        </p:blipFill>
        <p:spPr>
          <a:xfrm>
            <a:off x="3395381" y="865613"/>
            <a:ext cx="5622551" cy="3042481"/>
          </a:xfrm>
          <a:prstGeom prst="rect">
            <a:avLst/>
          </a:prstGeom>
        </p:spPr>
      </p:pic>
      <p:sp>
        <p:nvSpPr>
          <p:cNvPr id="16" name="Thought Bubble: Cloud 15">
            <a:extLst>
              <a:ext uri="{FF2B5EF4-FFF2-40B4-BE49-F238E27FC236}">
                <a16:creationId xmlns:a16="http://schemas.microsoft.com/office/drawing/2014/main" id="{C7FDC49E-3D7F-BBC4-C599-B6E1624A7A38}"/>
              </a:ext>
            </a:extLst>
          </p:cNvPr>
          <p:cNvSpPr/>
          <p:nvPr/>
        </p:nvSpPr>
        <p:spPr>
          <a:xfrm>
            <a:off x="5899897" y="1161911"/>
            <a:ext cx="1109381" cy="613521"/>
          </a:xfrm>
          <a:prstGeom prst="cloud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5E93FA1-8FF0-ED2D-6297-0C9DD69CECC8}"/>
              </a:ext>
            </a:extLst>
          </p:cNvPr>
          <p:cNvSpPr txBox="1"/>
          <p:nvPr/>
        </p:nvSpPr>
        <p:spPr>
          <a:xfrm>
            <a:off x="5910402" y="1227044"/>
            <a:ext cx="10841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 </a:t>
            </a:r>
            <a:r>
              <a:rPr lang="en-US" sz="1200">
                <a:solidFill>
                  <a:schemeClr val="bg1"/>
                </a:solidFill>
                <a:ea typeface="+mn-lt"/>
                <a:cs typeface="+mn-lt"/>
              </a:rPr>
              <a:t>Death Cross</a:t>
            </a:r>
            <a:endParaRPr lang="en-US">
              <a:solidFill>
                <a:schemeClr val="bg1"/>
              </a:solidFill>
              <a:ea typeface="+mn-lt"/>
              <a:cs typeface="+mn-lt"/>
            </a:endParaRPr>
          </a:p>
        </p:txBody>
      </p:sp>
      <p:sp>
        <p:nvSpPr>
          <p:cNvPr id="22" name="TextBox 21">
            <a:extLst>
              <a:ext uri="{FF2B5EF4-FFF2-40B4-BE49-F238E27FC236}">
                <a16:creationId xmlns:a16="http://schemas.microsoft.com/office/drawing/2014/main" id="{55C78802-9226-1A86-647C-634944A32D85}"/>
              </a:ext>
            </a:extLst>
          </p:cNvPr>
          <p:cNvSpPr txBox="1"/>
          <p:nvPr/>
        </p:nvSpPr>
        <p:spPr>
          <a:xfrm>
            <a:off x="4960703" y="3252507"/>
            <a:ext cx="10841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mn-lt"/>
                <a:cs typeface="+mn-lt"/>
              </a:rPr>
              <a:t> </a:t>
            </a:r>
            <a:r>
              <a:rPr lang="en-US" sz="1100">
                <a:solidFill>
                  <a:schemeClr val="bg1"/>
                </a:solidFill>
                <a:ea typeface="+mn-lt"/>
                <a:cs typeface="+mn-lt"/>
              </a:rPr>
              <a:t>Golden Cross</a:t>
            </a:r>
            <a:endParaRPr lang="en-US" sz="1100">
              <a:solidFill>
                <a:schemeClr val="bg1"/>
              </a:solidFill>
            </a:endParaRPr>
          </a:p>
        </p:txBody>
      </p:sp>
      <p:cxnSp>
        <p:nvCxnSpPr>
          <p:cNvPr id="23" name="Straight Arrow Connector 22">
            <a:extLst>
              <a:ext uri="{FF2B5EF4-FFF2-40B4-BE49-F238E27FC236}">
                <a16:creationId xmlns:a16="http://schemas.microsoft.com/office/drawing/2014/main" id="{11AE0519-8A69-784E-FC76-991F0E8F6177}"/>
              </a:ext>
            </a:extLst>
          </p:cNvPr>
          <p:cNvCxnSpPr/>
          <p:nvPr/>
        </p:nvCxnSpPr>
        <p:spPr>
          <a:xfrm>
            <a:off x="5156946" y="2753285"/>
            <a:ext cx="57152" cy="42694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hought Bubble: Cloud 23">
            <a:extLst>
              <a:ext uri="{FF2B5EF4-FFF2-40B4-BE49-F238E27FC236}">
                <a16:creationId xmlns:a16="http://schemas.microsoft.com/office/drawing/2014/main" id="{EA2BAF2C-58A3-5791-6B70-7F7C45CBC9C4}"/>
              </a:ext>
            </a:extLst>
          </p:cNvPr>
          <p:cNvSpPr/>
          <p:nvPr/>
        </p:nvSpPr>
        <p:spPr>
          <a:xfrm>
            <a:off x="4933389" y="3178970"/>
            <a:ext cx="1109381" cy="613521"/>
          </a:xfrm>
          <a:prstGeom prst="cloud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91ABB4C8-0D68-6C5C-600A-27EB64BBDF0E}"/>
              </a:ext>
            </a:extLst>
          </p:cNvPr>
          <p:cNvCxnSpPr>
            <a:cxnSpLocks/>
          </p:cNvCxnSpPr>
          <p:nvPr/>
        </p:nvCxnSpPr>
        <p:spPr>
          <a:xfrm flipV="1">
            <a:off x="5711636" y="1684245"/>
            <a:ext cx="258857" cy="9412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B6AB464-EED1-3E0B-B451-19FC5476E0C2}"/>
              </a:ext>
            </a:extLst>
          </p:cNvPr>
          <p:cNvSpPr txBox="1"/>
          <p:nvPr/>
        </p:nvSpPr>
        <p:spPr>
          <a:xfrm>
            <a:off x="178593" y="977751"/>
            <a:ext cx="3118036" cy="33547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b="1" u="sng">
                <a:latin typeface="Calibri"/>
                <a:ea typeface="+mn-lt"/>
                <a:cs typeface="+mn-lt"/>
              </a:rPr>
              <a:t>Golden Cross Cheat Sheet:</a:t>
            </a:r>
            <a:endParaRPr lang="en-US" u="sng">
              <a:latin typeface="Calibri"/>
              <a:ea typeface="+mn-lt"/>
              <a:cs typeface="+mn-lt"/>
            </a:endParaRPr>
          </a:p>
          <a:p>
            <a:r>
              <a:rPr lang="en-US" sz="1600">
                <a:latin typeface="Calibri"/>
                <a:ea typeface="+mn-lt"/>
                <a:cs typeface="+mn-lt"/>
              </a:rPr>
              <a:t>When a short-term moving average crosses above a long-term moving average.</a:t>
            </a:r>
          </a:p>
          <a:p>
            <a:r>
              <a:rPr lang="en-US" sz="1600">
                <a:latin typeface="Calibri"/>
                <a:ea typeface="+mn-lt"/>
                <a:cs typeface="+mn-lt"/>
              </a:rPr>
              <a:t>Suggests a potential upward trend in price</a:t>
            </a:r>
          </a:p>
          <a:p>
            <a:endParaRPr lang="en-US" sz="1600">
              <a:latin typeface="Calibri"/>
              <a:cs typeface="Calibri"/>
            </a:endParaRPr>
          </a:p>
          <a:p>
            <a:r>
              <a:rPr lang="en-US" b="1" u="sng">
                <a:latin typeface="Calibri"/>
                <a:ea typeface="+mn-lt"/>
                <a:cs typeface="+mn-lt"/>
              </a:rPr>
              <a:t>Death Cross Cheat Sheet:</a:t>
            </a:r>
            <a:endParaRPr lang="en-US" u="sng">
              <a:latin typeface="Calibri"/>
              <a:ea typeface="+mn-lt"/>
              <a:cs typeface="+mn-lt"/>
            </a:endParaRPr>
          </a:p>
          <a:p>
            <a:r>
              <a:rPr lang="en-US" sz="1600">
                <a:latin typeface="Calibri"/>
                <a:ea typeface="+mn-lt"/>
                <a:cs typeface="+mn-lt"/>
              </a:rPr>
              <a:t>When a short-term moving average crosses below a long-term moving average.</a:t>
            </a:r>
          </a:p>
          <a:p>
            <a:r>
              <a:rPr lang="en-US" sz="1600">
                <a:latin typeface="Calibri"/>
                <a:ea typeface="+mn-lt"/>
                <a:cs typeface="+mn-lt"/>
              </a:rPr>
              <a:t>Suggests a potential downward trend in price.</a:t>
            </a:r>
            <a:endParaRPr lang="en-US" sz="1600">
              <a:latin typeface="Calibri"/>
              <a:cs typeface="Calibri"/>
            </a:endParaRPr>
          </a:p>
        </p:txBody>
      </p:sp>
    </p:spTree>
    <p:extLst>
      <p:ext uri="{BB962C8B-B14F-4D97-AF65-F5344CB8AC3E}">
        <p14:creationId xmlns:p14="http://schemas.microsoft.com/office/powerpoint/2010/main" val="208116312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1217813A-F6C1-CE2B-4EC1-ABB6625FD99C}"/>
            </a:ext>
          </a:extLst>
        </p:cNvPr>
        <p:cNvGrpSpPr/>
        <p:nvPr/>
      </p:nvGrpSpPr>
      <p:grpSpPr>
        <a:xfrm>
          <a:off x="0" y="0"/>
          <a:ext cx="0" cy="0"/>
          <a:chOff x="0" y="0"/>
          <a:chExt cx="0" cy="0"/>
        </a:xfrm>
      </p:grpSpPr>
      <p:pic>
        <p:nvPicPr>
          <p:cNvPr id="4" name="Picture 3" descr="A screenshot of a graph&#10;&#10;Description automatically generated">
            <a:extLst>
              <a:ext uri="{FF2B5EF4-FFF2-40B4-BE49-F238E27FC236}">
                <a16:creationId xmlns:a16="http://schemas.microsoft.com/office/drawing/2014/main" id="{4DAE5951-CE9C-0E11-167E-83C808726D19}"/>
              </a:ext>
            </a:extLst>
          </p:cNvPr>
          <p:cNvPicPr>
            <a:picLocks noChangeAspect="1"/>
          </p:cNvPicPr>
          <p:nvPr/>
        </p:nvPicPr>
        <p:blipFill rotWithShape="1">
          <a:blip r:embed="rId2"/>
          <a:srcRect t="4209" b="48916"/>
          <a:stretch/>
        </p:blipFill>
        <p:spPr>
          <a:xfrm>
            <a:off x="2" y="10"/>
            <a:ext cx="9143998" cy="2571740"/>
          </a:xfrm>
          <a:prstGeom prst="rect">
            <a:avLst/>
          </a:prstGeom>
        </p:spPr>
      </p:pic>
      <p:pic>
        <p:nvPicPr>
          <p:cNvPr id="3" name="Picture 2" descr="A line graph of stock prices&#10;&#10;Description automatically generated">
            <a:extLst>
              <a:ext uri="{FF2B5EF4-FFF2-40B4-BE49-F238E27FC236}">
                <a16:creationId xmlns:a16="http://schemas.microsoft.com/office/drawing/2014/main" id="{40739ABA-8AD2-2A85-110E-F7A7AAFC3ED1}"/>
              </a:ext>
            </a:extLst>
          </p:cNvPr>
          <p:cNvPicPr>
            <a:picLocks noChangeAspect="1"/>
          </p:cNvPicPr>
          <p:nvPr/>
        </p:nvPicPr>
        <p:blipFill rotWithShape="1">
          <a:blip r:embed="rId3"/>
          <a:srcRect l="15788" r="9099" b="-3"/>
          <a:stretch/>
        </p:blipFill>
        <p:spPr>
          <a:xfrm>
            <a:off x="20" y="2533650"/>
            <a:ext cx="4571976" cy="2571750"/>
          </a:xfrm>
          <a:prstGeom prst="rect">
            <a:avLst/>
          </a:prstGeom>
        </p:spPr>
      </p:pic>
      <p:pic>
        <p:nvPicPr>
          <p:cNvPr id="5" name="Content Placeholder 4" descr="A sign on a brick building&#10;&#10;Description automatically generated">
            <a:extLst>
              <a:ext uri="{FF2B5EF4-FFF2-40B4-BE49-F238E27FC236}">
                <a16:creationId xmlns:a16="http://schemas.microsoft.com/office/drawing/2014/main" id="{CCF8B6CA-40CF-7725-FBFA-C889D7AB31CB}"/>
              </a:ext>
            </a:extLst>
          </p:cNvPr>
          <p:cNvPicPr>
            <a:picLocks noGrp="1" noChangeAspect="1"/>
          </p:cNvPicPr>
          <p:nvPr>
            <p:ph idx="1"/>
          </p:nvPr>
        </p:nvPicPr>
        <p:blipFill rotWithShape="1">
          <a:blip r:embed="rId4">
            <a:extLst>
              <a:ext uri="{837473B0-CC2E-450A-ABE3-18F120FF3D39}">
                <a1611:picAttrSrcUrl xmlns:a1611="http://schemas.microsoft.com/office/drawing/2016/11/main" r:id="rId5"/>
              </a:ext>
            </a:extLst>
          </a:blip>
          <a:srcRect/>
          <a:stretch/>
        </p:blipFill>
        <p:spPr>
          <a:xfrm>
            <a:off x="4572007" y="2571750"/>
            <a:ext cx="4571993" cy="2571750"/>
          </a:xfrm>
          <a:prstGeom prst="rect">
            <a:avLst/>
          </a:prstGeom>
          <a:pattFill prst="pct5">
            <a:fgClr>
              <a:srgbClr val="C00000"/>
            </a:fgClr>
            <a:bgClr>
              <a:schemeClr val="bg1"/>
            </a:bgClr>
          </a:pattFill>
        </p:spPr>
      </p:pic>
    </p:spTree>
    <p:extLst>
      <p:ext uri="{BB962C8B-B14F-4D97-AF65-F5344CB8AC3E}">
        <p14:creationId xmlns:p14="http://schemas.microsoft.com/office/powerpoint/2010/main" val="1227606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dashDnDiag">
          <a:fgClr>
            <a:srgbClr val="C00000"/>
          </a:fgClr>
          <a:bgClr>
            <a:schemeClr val="bg1"/>
          </a:bgClr>
        </a:pattFill>
        <a:effectLst/>
      </p:bgPr>
    </p:bg>
    <p:spTree>
      <p:nvGrpSpPr>
        <p:cNvPr id="1" name="">
          <a:extLst>
            <a:ext uri="{FF2B5EF4-FFF2-40B4-BE49-F238E27FC236}">
              <a16:creationId xmlns:a16="http://schemas.microsoft.com/office/drawing/2014/main" id="{81950875-80C0-7529-7143-EAEB8E4469FC}"/>
            </a:ext>
          </a:extLst>
        </p:cNvPr>
        <p:cNvGrpSpPr/>
        <p:nvPr/>
      </p:nvGrpSpPr>
      <p:grpSpPr>
        <a:xfrm>
          <a:off x="0" y="0"/>
          <a:ext cx="0" cy="0"/>
          <a:chOff x="0" y="0"/>
          <a:chExt cx="0" cy="0"/>
        </a:xfrm>
      </p:grpSpPr>
      <p:pic>
        <p:nvPicPr>
          <p:cNvPr id="5" name="Content Placeholder 4" descr="A sign on a brick building&#10;&#10;Description automatically generated">
            <a:extLst>
              <a:ext uri="{FF2B5EF4-FFF2-40B4-BE49-F238E27FC236}">
                <a16:creationId xmlns:a16="http://schemas.microsoft.com/office/drawing/2014/main" id="{0C688ABA-10A4-DFDD-D9F2-05DBF705F45F}"/>
              </a:ext>
            </a:extLst>
          </p:cNvPr>
          <p:cNvPicPr>
            <a:picLocks noGrp="1" noChangeAspect="1"/>
          </p:cNvPicPr>
          <p:nvPr>
            <p:ph idx="1"/>
          </p:nvPr>
        </p:nvPicPr>
        <p:blipFill rotWithShape="1">
          <a:blip r:embed="rId2">
            <a:alphaModFix amt="40000"/>
            <a:extLst>
              <a:ext uri="{837473B0-CC2E-450A-ABE3-18F120FF3D39}">
                <a1611:picAttrSrcUrl xmlns:a1611="http://schemas.microsoft.com/office/drawing/2016/11/main" r:id="rId3"/>
              </a:ext>
            </a:extLst>
          </a:blip>
          <a:srcRect/>
          <a:stretch/>
        </p:blipFill>
        <p:spPr>
          <a:xfrm>
            <a:off x="20" y="10"/>
            <a:ext cx="9143980" cy="5143490"/>
          </a:xfrm>
          <a:prstGeom prst="rect">
            <a:avLst/>
          </a:prstGeom>
          <a:pattFill prst="pct5">
            <a:fgClr>
              <a:srgbClr val="C00000"/>
            </a:fgClr>
            <a:bgClr>
              <a:schemeClr val="bg1"/>
            </a:bgClr>
          </a:pattFill>
        </p:spPr>
      </p:pic>
      <p:sp>
        <p:nvSpPr>
          <p:cNvPr id="2" name="Title 1">
            <a:extLst>
              <a:ext uri="{FF2B5EF4-FFF2-40B4-BE49-F238E27FC236}">
                <a16:creationId xmlns:a16="http://schemas.microsoft.com/office/drawing/2014/main" id="{1B0DBCB1-4B94-AD9A-6AC1-2B28999CE616}"/>
              </a:ext>
            </a:extLst>
          </p:cNvPr>
          <p:cNvSpPr>
            <a:spLocks noGrp="1"/>
          </p:cNvSpPr>
          <p:nvPr>
            <p:ph type="title"/>
          </p:nvPr>
        </p:nvSpPr>
        <p:spPr>
          <a:xfrm>
            <a:off x="1310932" y="101319"/>
            <a:ext cx="6721106" cy="598124"/>
          </a:xfrm>
          <a:noFill/>
          <a:ln w="38100" cap="sq">
            <a:solidFill>
              <a:schemeClr val="tx1"/>
            </a:solidFill>
            <a:miter lim="800000"/>
          </a:ln>
        </p:spPr>
        <p:txBody>
          <a:bodyPr vert="horz" lIns="274320" tIns="182880" rIns="274320" bIns="182880" rtlCol="0" anchor="ctr" anchorCtr="1">
            <a:noAutofit/>
          </a:bodyPr>
          <a:lstStyle/>
          <a:p>
            <a:pPr defTabSz="914400"/>
            <a:r>
              <a:rPr lang="en-US" sz="2000" spc="200">
                <a:solidFill>
                  <a:schemeClr val="tx1"/>
                </a:solidFill>
              </a:rPr>
              <a:t>Exploratory data Analysis</a:t>
            </a:r>
          </a:p>
        </p:txBody>
      </p:sp>
      <p:cxnSp>
        <p:nvCxnSpPr>
          <p:cNvPr id="23" name="Straight Arrow Connector 22">
            <a:extLst>
              <a:ext uri="{FF2B5EF4-FFF2-40B4-BE49-F238E27FC236}">
                <a16:creationId xmlns:a16="http://schemas.microsoft.com/office/drawing/2014/main" id="{DDF847D3-6B09-F476-0C54-49E1CA8431D0}"/>
              </a:ext>
            </a:extLst>
          </p:cNvPr>
          <p:cNvCxnSpPr/>
          <p:nvPr/>
        </p:nvCxnSpPr>
        <p:spPr>
          <a:xfrm>
            <a:off x="5156946" y="2753285"/>
            <a:ext cx="57152" cy="42694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screenshot of a graph&#10;&#10;Description automatically generated">
            <a:extLst>
              <a:ext uri="{FF2B5EF4-FFF2-40B4-BE49-F238E27FC236}">
                <a16:creationId xmlns:a16="http://schemas.microsoft.com/office/drawing/2014/main" id="{42DD148D-1494-DEBC-6A03-2278C3C81F40}"/>
              </a:ext>
            </a:extLst>
          </p:cNvPr>
          <p:cNvPicPr>
            <a:picLocks noChangeAspect="1"/>
          </p:cNvPicPr>
          <p:nvPr/>
        </p:nvPicPr>
        <p:blipFill>
          <a:blip r:embed="rId4"/>
          <a:stretch>
            <a:fillRect/>
          </a:stretch>
        </p:blipFill>
        <p:spPr>
          <a:xfrm>
            <a:off x="141278" y="924485"/>
            <a:ext cx="4835732" cy="4008906"/>
          </a:xfrm>
          <a:prstGeom prst="rect">
            <a:avLst/>
          </a:prstGeom>
        </p:spPr>
      </p:pic>
      <p:sp>
        <p:nvSpPr>
          <p:cNvPr id="4" name="TextBox 3">
            <a:extLst>
              <a:ext uri="{FF2B5EF4-FFF2-40B4-BE49-F238E27FC236}">
                <a16:creationId xmlns:a16="http://schemas.microsoft.com/office/drawing/2014/main" id="{B5FCAE5E-0CDA-2063-D8CD-3987B01518F8}"/>
              </a:ext>
            </a:extLst>
          </p:cNvPr>
          <p:cNvSpPr txBox="1"/>
          <p:nvPr/>
        </p:nvSpPr>
        <p:spPr>
          <a:xfrm>
            <a:off x="5137197" y="998023"/>
            <a:ext cx="3876534" cy="32470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u="sng">
                <a:latin typeface="Consolas"/>
              </a:rPr>
              <a:t>RETURNS FROM 2014 TO 2023:</a:t>
            </a:r>
            <a:endParaRPr lang="en-US" sz="1400" b="1" u="sng">
              <a:latin typeface="Gill Sans MT" panose="020B0502020104020203"/>
            </a:endParaRPr>
          </a:p>
          <a:p>
            <a:r>
              <a:rPr lang="en-US" sz="1100">
                <a:latin typeface="Consolas"/>
              </a:rPr>
              <a:t>
</a:t>
            </a:r>
            <a:r>
              <a:rPr lang="en-US" sz="1200" err="1">
                <a:latin typeface="Consolas"/>
              </a:rPr>
              <a:t>DowJones</a:t>
            </a:r>
            <a:r>
              <a:rPr lang="en-US" sz="1200">
                <a:latin typeface="Consolas"/>
              </a:rPr>
              <a:t>       94.36%</a:t>
            </a:r>
            <a:endParaRPr lang="en-US" sz="1200">
              <a:latin typeface="Gill Sans MT" panose="020B0502020104020203"/>
            </a:endParaRPr>
          </a:p>
          <a:p>
            <a:r>
              <a:rPr lang="en-US" sz="1200">
                <a:latin typeface="Consolas"/>
              </a:rPr>
              <a:t>
Nasdaq        146.96%</a:t>
            </a:r>
            <a:endParaRPr lang="en-US" sz="1200">
              <a:latin typeface="Gill Sans MT" panose="020B0502020104020203"/>
            </a:endParaRPr>
          </a:p>
          <a:p>
            <a:r>
              <a:rPr lang="en-US" sz="1200">
                <a:latin typeface="Consolas"/>
              </a:rPr>
              <a:t>
S&amp;P/TSX Composite Index      51.10%</a:t>
            </a:r>
            <a:endParaRPr lang="en-US" sz="1200">
              <a:latin typeface="Gill Sans MT" panose="020B0502020104020203"/>
            </a:endParaRPr>
          </a:p>
          <a:p>
            <a:r>
              <a:rPr lang="en-US" sz="1200">
                <a:latin typeface="Consolas"/>
              </a:rPr>
              <a:t>
S&amp;P500        107.87%</a:t>
            </a:r>
            <a:endParaRPr lang="en-US" sz="1200">
              <a:latin typeface="Gill Sans MT" panose="020B0502020104020203"/>
            </a:endParaRPr>
          </a:p>
          <a:p>
            <a:r>
              <a:rPr lang="en-US" sz="1200">
                <a:latin typeface="Consolas"/>
              </a:rPr>
              <a:t>
AEO           178.95%</a:t>
            </a:r>
            <a:endParaRPr lang="en-US" sz="1200">
              <a:latin typeface="Gill Sans MT" panose="020B0502020104020203"/>
            </a:endParaRPr>
          </a:p>
          <a:p>
            <a:r>
              <a:rPr lang="en-US" sz="1200">
                <a:latin typeface="Consolas"/>
              </a:rPr>
              <a:t>
LULU          291.65%</a:t>
            </a:r>
            <a:endParaRPr lang="en-US" sz="1200">
              <a:latin typeface="Gill Sans MT" panose="020B0502020104020203"/>
            </a:endParaRPr>
          </a:p>
          <a:p>
            <a:r>
              <a:rPr lang="en-US" sz="1200">
                <a:latin typeface="Consolas"/>
              </a:rPr>
              <a:t>
NKE           171.43%</a:t>
            </a:r>
            <a:endParaRPr lang="en-US" sz="1200">
              <a:latin typeface="Gill Sans MT" panose="020B0502020104020203"/>
            </a:endParaRPr>
          </a:p>
          <a:p>
            <a:r>
              <a:rPr lang="en-US" sz="1200">
                <a:latin typeface="Consolas"/>
              </a:rPr>
              <a:t>
VBTLX          16.13%</a:t>
            </a:r>
            <a:endParaRPr lang="en-US" sz="1200"/>
          </a:p>
        </p:txBody>
      </p:sp>
    </p:spTree>
    <p:extLst>
      <p:ext uri="{BB962C8B-B14F-4D97-AF65-F5344CB8AC3E}">
        <p14:creationId xmlns:p14="http://schemas.microsoft.com/office/powerpoint/2010/main" val="401872663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{986A89F8-9220-2545-9E97-652EF131662E}tf10001120</Template>
  <TotalTime>0</TotalTime>
  <Words>1369</Words>
  <Application>Microsoft Office PowerPoint</Application>
  <PresentationFormat>On-screen Show (16:9)</PresentationFormat>
  <Paragraphs>164</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Arial,Sans-Serif</vt:lpstr>
      <vt:lpstr>Avenir Book</vt:lpstr>
      <vt:lpstr>Calibri</vt:lpstr>
      <vt:lpstr>Consolas</vt:lpstr>
      <vt:lpstr>Gill Sans MT</vt:lpstr>
      <vt:lpstr>Söhne</vt:lpstr>
      <vt:lpstr>Parcel</vt:lpstr>
      <vt:lpstr> Team lululemon INFO 7374 Machine Learning &amp; Python in Finance | Fall 2023 </vt:lpstr>
      <vt:lpstr>Table of contents</vt:lpstr>
      <vt:lpstr>Stocks of LULU</vt:lpstr>
      <vt:lpstr>Stocks of competitors Analysis Focus Period: Jan 01 ’20 - Aug 31 ’23</vt:lpstr>
      <vt:lpstr>KERNEL DENSITY</vt:lpstr>
      <vt:lpstr>Exploratory data Analysis</vt:lpstr>
      <vt:lpstr>Exploratory data Analysis</vt:lpstr>
      <vt:lpstr>PowerPoint Presentation</vt:lpstr>
      <vt:lpstr>Exploratory data Analysis</vt:lpstr>
      <vt:lpstr>Exploratory data Analysis</vt:lpstr>
      <vt:lpstr>Data PRe-processing</vt:lpstr>
      <vt:lpstr>Data PRe-processing</vt:lpstr>
      <vt:lpstr>RIDGE REGRESSION</vt:lpstr>
      <vt:lpstr>RIDGE REGRESSION</vt:lpstr>
      <vt:lpstr>LASSO</vt:lpstr>
      <vt:lpstr>LASSO</vt:lpstr>
      <vt:lpstr> Elastic Net </vt:lpstr>
      <vt:lpstr> Elastic Net </vt:lpstr>
      <vt:lpstr> Elastic Net </vt:lpstr>
      <vt:lpstr>LARS</vt:lpstr>
      <vt:lpstr>XGboost</vt:lpstr>
      <vt:lpstr>Random Forrest Regressor</vt:lpstr>
      <vt:lpstr>Random Forrest Regressor</vt:lpstr>
      <vt:lpstr>GARCH</vt:lpstr>
      <vt:lpstr>PowerPoint Presentation</vt:lpstr>
      <vt:lpstr>TRADING SIGNALS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LULULEMON</dc:title>
  <dc:creator>Gauri Patole</dc:creator>
  <cp:lastModifiedBy>Gauri Jaydeep Patole</cp:lastModifiedBy>
  <cp:revision>2</cp:revision>
  <dcterms:modified xsi:type="dcterms:W3CDTF">2023-12-18T23:26:14Z</dcterms:modified>
</cp:coreProperties>
</file>